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61" r:id="rId1"/>
  </p:sldMasterIdLst>
  <p:notesMasterIdLst>
    <p:notesMasterId r:id="rId15"/>
  </p:notesMasterIdLst>
  <p:handoutMasterIdLst>
    <p:handoutMasterId r:id="rId16"/>
  </p:handoutMasterIdLst>
  <p:sldIdLst>
    <p:sldId id="481" r:id="rId2"/>
    <p:sldId id="491" r:id="rId3"/>
    <p:sldId id="484" r:id="rId4"/>
    <p:sldId id="495" r:id="rId5"/>
    <p:sldId id="485" r:id="rId6"/>
    <p:sldId id="486" r:id="rId7"/>
    <p:sldId id="487" r:id="rId8"/>
    <p:sldId id="488" r:id="rId9"/>
    <p:sldId id="492" r:id="rId10"/>
    <p:sldId id="494" r:id="rId11"/>
    <p:sldId id="489" r:id="rId12"/>
    <p:sldId id="493" r:id="rId13"/>
    <p:sldId id="490" r:id="rId14"/>
  </p:sldIdLst>
  <p:sldSz cx="9144000" cy="6858000" type="letter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1D62"/>
    <a:srgbClr val="0051BA"/>
    <a:srgbClr val="53780E"/>
    <a:srgbClr val="216892"/>
    <a:srgbClr val="6DD0FF"/>
    <a:srgbClr val="6A9913"/>
    <a:srgbClr val="7F2860"/>
    <a:srgbClr val="054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41" autoAdjust="0"/>
  </p:normalViewPr>
  <p:slideViewPr>
    <p:cSldViewPr snapToGrid="0" showGuides="1">
      <p:cViewPr varScale="1">
        <p:scale>
          <a:sx n="106" d="100"/>
          <a:sy n="106" d="100"/>
        </p:scale>
        <p:origin x="-1764" y="-96"/>
      </p:cViewPr>
      <p:guideLst>
        <p:guide orient="horz" pos="683"/>
        <p:guide orient="horz" pos="3809"/>
        <p:guide pos="2880"/>
        <p:guide pos="309"/>
        <p:guide pos="54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6100" cy="455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325" tIns="46661" rIns="93325" bIns="46661" numCol="1" anchor="t" anchorCtr="0" compatLnSpc="1">
            <a:prstTxWarp prst="textNoShape">
              <a:avLst/>
            </a:prstTxWarp>
          </a:bodyPr>
          <a:lstStyle>
            <a:lvl1pPr algn="l" defTabSz="933450" eaLnBrk="0" hangingPunct="0">
              <a:defRPr sz="120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82925" cy="455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325" tIns="46661" rIns="93325" bIns="46661" numCol="1" anchor="t" anchorCtr="0" compatLnSpc="1">
            <a:prstTxWarp prst="textNoShape">
              <a:avLst/>
            </a:prstTxWarp>
          </a:bodyPr>
          <a:lstStyle>
            <a:lvl1pPr algn="r" defTabSz="933450" eaLnBrk="0" hangingPunct="0">
              <a:defRPr sz="120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86100" cy="455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325" tIns="46661" rIns="93325" bIns="46661" numCol="1" anchor="b" anchorCtr="0" compatLnSpc="1">
            <a:prstTxWarp prst="textNoShape">
              <a:avLst/>
            </a:prstTxWarp>
          </a:bodyPr>
          <a:lstStyle>
            <a:lvl1pPr algn="l" defTabSz="933450" eaLnBrk="0" hangingPunct="0">
              <a:defRPr sz="120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6975"/>
            <a:ext cx="3082925" cy="455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325" tIns="46661" rIns="93325" bIns="46661" numCol="1" anchor="b" anchorCtr="0" compatLnSpc="1">
            <a:prstTxWarp prst="textNoShape">
              <a:avLst/>
            </a:prstTxWarp>
          </a:bodyPr>
          <a:lstStyle>
            <a:lvl1pPr algn="r" defTabSz="933450" eaLnBrk="0" hangingPunct="0">
              <a:defRPr sz="120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A91DA9DB-7388-EF4B-BAD2-8AF669048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22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5" tIns="46661" rIns="93325" bIns="46661" numCol="1" anchor="t" anchorCtr="0" compatLnSpc="1">
            <a:prstTxWarp prst="textNoShape">
              <a:avLst/>
            </a:prstTxWarp>
          </a:bodyPr>
          <a:lstStyle>
            <a:lvl1pPr algn="l" defTabSz="933450" eaLnBrk="0" hangingPunct="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1450" y="0"/>
            <a:ext cx="30448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5" tIns="46661" rIns="93325" bIns="46661" numCol="1" anchor="t" anchorCtr="0" compatLnSpc="1">
            <a:prstTxWarp prst="textNoShape">
              <a:avLst/>
            </a:prstTxWarp>
          </a:bodyPr>
          <a:lstStyle>
            <a:lvl1pPr algn="r" defTabSz="933450" eaLnBrk="0" hangingPunct="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0088"/>
            <a:ext cx="4652963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53025" cy="418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5" tIns="46661" rIns="93325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8725"/>
            <a:ext cx="30448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5" tIns="46661" rIns="93325" bIns="46661" numCol="1" anchor="b" anchorCtr="0" compatLnSpc="1">
            <a:prstTxWarp prst="textNoShape">
              <a:avLst/>
            </a:prstTxWarp>
          </a:bodyPr>
          <a:lstStyle>
            <a:lvl1pPr algn="l" defTabSz="933450" eaLnBrk="0" hangingPunct="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1450" y="8848725"/>
            <a:ext cx="30448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5" tIns="46661" rIns="93325" bIns="46661" numCol="1" anchor="b" anchorCtr="0" compatLnSpc="1">
            <a:prstTxWarp prst="textNoShape">
              <a:avLst/>
            </a:prstTxWarp>
          </a:bodyPr>
          <a:lstStyle>
            <a:lvl1pPr algn="r" defTabSz="933450" eaLnBrk="0" hangingPunct="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7DE034D-95CD-4747-85BE-2FBD73924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1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6D302-F69C-4148-9A5B-0BA49FA7CA7F}" type="slidenum">
              <a:rPr lang="en-US">
                <a:latin typeface="Times New Roman" pitchFamily="-110" charset="0"/>
                <a:ea typeface="ＭＳ Ｐゴシック" pitchFamily="-110" charset="-128"/>
                <a:cs typeface="ＭＳ Ｐゴシック" pitchFamily="-110" charset="-128"/>
              </a:rPr>
              <a:pPr/>
              <a:t>1</a:t>
            </a:fld>
            <a:endParaRPr lang="en-US">
              <a:latin typeface="Times New Roman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6138" cy="34925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4363"/>
            <a:ext cx="5153025" cy="4189412"/>
          </a:xfrm>
          <a:noFill/>
          <a:ln/>
        </p:spPr>
        <p:txBody>
          <a:bodyPr/>
          <a:lstStyle/>
          <a:p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DE034D-95CD-4747-85BE-2FBD73924AA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3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2" descr="PPT_windows_Final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7972425" y="6656388"/>
            <a:ext cx="762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1000">
                <a:latin typeface="Arial" charset="0"/>
                <a:ea typeface="+mn-ea"/>
                <a:cs typeface="+mn-cs"/>
              </a:rPr>
              <a:t>Confidential </a:t>
            </a:r>
          </a:p>
        </p:txBody>
      </p:sp>
      <p:pic>
        <p:nvPicPr>
          <p:cNvPr id="171009" name="Picture 1" descr="\\Sgslksds06\dev$\CP43B\PROJ2\AS-MARCOM\SabreAirlineSolutions-logos\2010 updated logos\ASlogo_012010_PMS186asRGB_150dpi.png"/>
          <p:cNvPicPr>
            <a:picLocks noChangeAspect="1" noChangeArrowheads="1"/>
          </p:cNvPicPr>
          <p:nvPr userDrawn="1"/>
        </p:nvPicPr>
        <p:blipFill>
          <a:blip r:embed="rId3"/>
          <a:srcRect t="24074" b="29694"/>
          <a:stretch>
            <a:fillRect/>
          </a:stretch>
        </p:blipFill>
        <p:spPr bwMode="auto">
          <a:xfrm>
            <a:off x="314957" y="5850300"/>
            <a:ext cx="2400251" cy="495859"/>
          </a:xfrm>
          <a:prstGeom prst="rect">
            <a:avLst/>
          </a:prstGeom>
          <a:noFill/>
        </p:spPr>
      </p:pic>
      <p:sp>
        <p:nvSpPr>
          <p:cNvPr id="4403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138363" y="849313"/>
            <a:ext cx="6553200" cy="2286000"/>
          </a:xfrm>
          <a:effectLst>
            <a:outerShdw blurRad="38100" dist="25399" dir="2700000" algn="ctr" rotWithShape="0">
              <a:schemeClr val="tx1">
                <a:alpha val="70000"/>
              </a:schemeClr>
            </a:outerShdw>
          </a:effectLst>
        </p:spPr>
        <p:txBody>
          <a:bodyPr anchor="b"/>
          <a:lstStyle>
            <a:lvl1pPr algn="r"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403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711700" y="3152775"/>
            <a:ext cx="3987800" cy="558800"/>
          </a:xfrm>
        </p:spPr>
        <p:txBody>
          <a:bodyPr anchor="b"/>
          <a:lstStyle>
            <a:lvl1pPr marL="0" indent="0" algn="r">
              <a:buFontTx/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38" y="100584"/>
            <a:ext cx="8251825" cy="622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1638" y="1089025"/>
            <a:ext cx="4065587" cy="4935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586288" y="1089025"/>
            <a:ext cx="4067175" cy="4935538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15A4F-BDBE-BE4F-B21E-9E1ED01162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1" descr="\\Sgslksds06\dev$\CP43B\PROJ2\AS-MARCOM\SabreAirlineSolutions-logos\2010 updated logos\ASlogo_012010_PMS186asRGB_150dpi.png"/>
          <p:cNvPicPr>
            <a:picLocks noChangeAspect="1" noChangeArrowheads="1"/>
          </p:cNvPicPr>
          <p:nvPr userDrawn="1"/>
        </p:nvPicPr>
        <p:blipFill>
          <a:blip r:embed="rId2"/>
          <a:srcRect t="23695" b="31210"/>
          <a:stretch>
            <a:fillRect/>
          </a:stretch>
        </p:blipFill>
        <p:spPr bwMode="auto">
          <a:xfrm>
            <a:off x="149290" y="6363478"/>
            <a:ext cx="1389140" cy="27992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38" y="100584"/>
            <a:ext cx="8251825" cy="622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01638" y="1089025"/>
            <a:ext cx="4065587" cy="4935538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1089025"/>
            <a:ext cx="4081463" cy="4935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D5841-3DA8-5049-9489-6ED9B1F74C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1" descr="\\Sgslksds06\dev$\CP43B\PROJ2\AS-MARCOM\SabreAirlineSolutions-logos\2010 updated logos\ASlogo_012010_PMS186asRGB_150dpi.png"/>
          <p:cNvPicPr>
            <a:picLocks noChangeAspect="1" noChangeArrowheads="1"/>
          </p:cNvPicPr>
          <p:nvPr userDrawn="1"/>
        </p:nvPicPr>
        <p:blipFill>
          <a:blip r:embed="rId2"/>
          <a:srcRect t="23695" b="31210"/>
          <a:stretch>
            <a:fillRect/>
          </a:stretch>
        </p:blipFill>
        <p:spPr bwMode="auto">
          <a:xfrm>
            <a:off x="149290" y="6363478"/>
            <a:ext cx="1389140" cy="27992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PPT_windows_FinalDivide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0" descr="Sabre_AS_RGB_circle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396038"/>
            <a:ext cx="9572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048" y="4169829"/>
            <a:ext cx="7772400" cy="1362075"/>
          </a:xfrm>
          <a:effectLst/>
        </p:spPr>
        <p:txBody>
          <a:bodyPr/>
          <a:lstStyle>
            <a:lvl1pPr algn="r">
              <a:defRPr sz="3500" b="1" cap="none">
                <a:solidFill>
                  <a:srgbClr val="0051BA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580" y="2601913"/>
            <a:ext cx="7772400" cy="1500187"/>
          </a:xfrm>
        </p:spPr>
        <p:txBody>
          <a:bodyPr anchor="b"/>
          <a:lstStyle>
            <a:lvl1pPr marL="0" indent="0" algn="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23BC4-F68F-CC4E-92CA-60CEB9C0F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1" descr="\\Sgslksds06\dev$\CP43B\PROJ2\AS-MARCOM\SabreAirlineSolutions-logos\2010 updated logos\ASlogo_012010_PMS186asRGB_150dpi.png"/>
          <p:cNvPicPr>
            <a:picLocks noChangeAspect="1" noChangeArrowheads="1"/>
          </p:cNvPicPr>
          <p:nvPr userDrawn="1"/>
        </p:nvPicPr>
        <p:blipFill>
          <a:blip r:embed="rId4"/>
          <a:srcRect t="23695" b="31210"/>
          <a:stretch>
            <a:fillRect/>
          </a:stretch>
        </p:blipFill>
        <p:spPr bwMode="auto">
          <a:xfrm>
            <a:off x="149290" y="6363478"/>
            <a:ext cx="1389140" cy="27992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01638" y="100584"/>
            <a:ext cx="8251825" cy="622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half" idx="1"/>
          </p:nvPr>
        </p:nvSpPr>
        <p:spPr>
          <a:xfrm>
            <a:off x="401638" y="1089025"/>
            <a:ext cx="4065587" cy="4935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0E880-B364-9443-A673-50FF6FF558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1" descr="\\Sgslksds06\dev$\CP43B\PROJ2\AS-MARCOM\SabreAirlineSolutions-logos\2010 updated logos\ASlogo_012010_PMS186asRGB_150dpi.png"/>
          <p:cNvPicPr>
            <a:picLocks noChangeAspect="1" noChangeArrowheads="1"/>
          </p:cNvPicPr>
          <p:nvPr userDrawn="1"/>
        </p:nvPicPr>
        <p:blipFill>
          <a:blip r:embed="rId2"/>
          <a:srcRect t="23695" b="31210"/>
          <a:stretch>
            <a:fillRect/>
          </a:stretch>
        </p:blipFill>
        <p:spPr bwMode="auto">
          <a:xfrm>
            <a:off x="149290" y="6363478"/>
            <a:ext cx="1389140" cy="27992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18F92-6F01-A14A-B6D8-986037CD17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69985" name="Picture 1" descr="\\Sgslksds06\dev$\CP43B\PROJ2\AS-MARCOM\SabreAirlineSolutions-logos\2010 updated logos\ASlogo_012010_PMS186asRGB_150dpi.png"/>
          <p:cNvPicPr>
            <a:picLocks noChangeAspect="1" noChangeArrowheads="1"/>
          </p:cNvPicPr>
          <p:nvPr userDrawn="1"/>
        </p:nvPicPr>
        <p:blipFill>
          <a:blip r:embed="rId2"/>
          <a:srcRect t="23695" b="31210"/>
          <a:stretch>
            <a:fillRect/>
          </a:stretch>
        </p:blipFill>
        <p:spPr bwMode="auto">
          <a:xfrm>
            <a:off x="149290" y="6354147"/>
            <a:ext cx="1389140" cy="27992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PPT_windows_FinalDivid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0" descr="Sabre_AS_RGB_circl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396038"/>
            <a:ext cx="9572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PPT_windows_FinalDivide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0" descr="Sabre_AS_RGB_circle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396038"/>
            <a:ext cx="9572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048" y="4169829"/>
            <a:ext cx="7772400" cy="1362075"/>
          </a:xfrm>
          <a:effectLst/>
        </p:spPr>
        <p:txBody>
          <a:bodyPr/>
          <a:lstStyle>
            <a:lvl1pPr algn="r">
              <a:defRPr sz="3500" b="1" cap="none">
                <a:solidFill>
                  <a:srgbClr val="0051BA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580" y="2601913"/>
            <a:ext cx="7772400" cy="1500187"/>
          </a:xfrm>
        </p:spPr>
        <p:txBody>
          <a:bodyPr anchor="b"/>
          <a:lstStyle>
            <a:lvl1pPr marL="0" indent="0" algn="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F1ABBD-AD45-0049-94F8-63C7E4CBA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1" descr="\\Sgslksds06\dev$\CP43B\PROJ2\AS-MARCOM\SabreAirlineSolutions-logos\2010 updated logos\ASlogo_012010_PMS186asRGB_150dpi.png"/>
          <p:cNvPicPr>
            <a:picLocks noChangeAspect="1" noChangeArrowheads="1"/>
          </p:cNvPicPr>
          <p:nvPr userDrawn="1"/>
        </p:nvPicPr>
        <p:blipFill>
          <a:blip r:embed="rId4"/>
          <a:srcRect t="23695" b="31210"/>
          <a:stretch>
            <a:fillRect/>
          </a:stretch>
        </p:blipFill>
        <p:spPr bwMode="auto">
          <a:xfrm>
            <a:off x="149290" y="6363478"/>
            <a:ext cx="1389140" cy="27992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638" y="1089025"/>
            <a:ext cx="4087367" cy="493553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089025"/>
            <a:ext cx="4081464" cy="493553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3FC81-1BB3-E34A-AE94-61A875849B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1" descr="\\Sgslksds06\dev$\CP43B\PROJ2\AS-MARCOM\SabreAirlineSolutions-logos\2010 updated logos\ASlogo_012010_PMS186asRGB_150dpi.png"/>
          <p:cNvPicPr>
            <a:picLocks noChangeAspect="1" noChangeArrowheads="1"/>
          </p:cNvPicPr>
          <p:nvPr userDrawn="1"/>
        </p:nvPicPr>
        <p:blipFill>
          <a:blip r:embed="rId2"/>
          <a:srcRect t="23695" b="31210"/>
          <a:stretch>
            <a:fillRect/>
          </a:stretch>
        </p:blipFill>
        <p:spPr bwMode="auto">
          <a:xfrm>
            <a:off x="149290" y="6363478"/>
            <a:ext cx="1389140" cy="27992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100584"/>
            <a:ext cx="8196263" cy="85614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084262"/>
            <a:ext cx="4087367" cy="820737"/>
          </a:xfrm>
        </p:spPr>
        <p:txBody>
          <a:bodyPr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2336" y="1920874"/>
            <a:ext cx="4087367" cy="41259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084262"/>
            <a:ext cx="4081463" cy="820737"/>
          </a:xfrm>
        </p:spPr>
        <p:txBody>
          <a:bodyPr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20874"/>
            <a:ext cx="4081463" cy="41259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7256F-2FE8-E14A-9E35-414DCD201D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1" descr="\\Sgslksds06\dev$\CP43B\PROJ2\AS-MARCOM\SabreAirlineSolutions-logos\2010 updated logos\ASlogo_012010_PMS186asRGB_150dpi.png"/>
          <p:cNvPicPr>
            <a:picLocks noChangeAspect="1" noChangeArrowheads="1"/>
          </p:cNvPicPr>
          <p:nvPr userDrawn="1"/>
        </p:nvPicPr>
        <p:blipFill>
          <a:blip r:embed="rId2"/>
          <a:srcRect t="23695" b="31210"/>
          <a:stretch>
            <a:fillRect/>
          </a:stretch>
        </p:blipFill>
        <p:spPr bwMode="auto">
          <a:xfrm>
            <a:off x="149290" y="6363478"/>
            <a:ext cx="1389140" cy="27992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8EA06-5514-EB46-8918-6851E1A57E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1" descr="\\Sgslksds06\dev$\CP43B\PROJ2\AS-MARCOM\SabreAirlineSolutions-logos\2010 updated logos\ASlogo_012010_PMS186asRGB_150dpi.png"/>
          <p:cNvPicPr>
            <a:picLocks noChangeAspect="1" noChangeArrowheads="1"/>
          </p:cNvPicPr>
          <p:nvPr userDrawn="1"/>
        </p:nvPicPr>
        <p:blipFill>
          <a:blip r:embed="rId2"/>
          <a:srcRect t="23695" b="31210"/>
          <a:stretch>
            <a:fillRect/>
          </a:stretch>
        </p:blipFill>
        <p:spPr bwMode="auto">
          <a:xfrm>
            <a:off x="149290" y="6363478"/>
            <a:ext cx="1389140" cy="27992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DCCB3-7F7D-7548-A367-95190DB1AD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1" descr="\\Sgslksds06\dev$\CP43B\PROJ2\AS-MARCOM\SabreAirlineSolutions-logos\2010 updated logos\ASlogo_012010_PMS186asRGB_150dpi.png"/>
          <p:cNvPicPr>
            <a:picLocks noChangeAspect="1" noChangeArrowheads="1"/>
          </p:cNvPicPr>
          <p:nvPr userDrawn="1"/>
        </p:nvPicPr>
        <p:blipFill>
          <a:blip r:embed="rId2"/>
          <a:srcRect t="23695" b="31210"/>
          <a:stretch>
            <a:fillRect/>
          </a:stretch>
        </p:blipFill>
        <p:spPr bwMode="auto">
          <a:xfrm>
            <a:off x="149290" y="6363478"/>
            <a:ext cx="1389140" cy="27992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01638" y="100584"/>
            <a:ext cx="8251825" cy="622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half" idx="1"/>
          </p:nvPr>
        </p:nvSpPr>
        <p:spPr>
          <a:xfrm>
            <a:off x="401638" y="1089025"/>
            <a:ext cx="4065587" cy="4935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8493F-D974-7D46-A129-4D1BF90CF9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1" descr="\\Sgslksds06\dev$\CP43B\PROJ2\AS-MARCOM\SabreAirlineSolutions-logos\2010 updated logos\ASlogo_012010_PMS186asRGB_150dpi.png"/>
          <p:cNvPicPr>
            <a:picLocks noChangeAspect="1" noChangeArrowheads="1"/>
          </p:cNvPicPr>
          <p:nvPr userDrawn="1"/>
        </p:nvPicPr>
        <p:blipFill>
          <a:blip r:embed="rId2"/>
          <a:srcRect t="23695" b="31210"/>
          <a:stretch>
            <a:fillRect/>
          </a:stretch>
        </p:blipFill>
        <p:spPr bwMode="auto">
          <a:xfrm>
            <a:off x="149290" y="6363478"/>
            <a:ext cx="1389140" cy="27992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CA4DE-5E3C-2B4E-B2FD-0DADC19C18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1" descr="\\Sgslksds06\dev$\CP43B\PROJ2\AS-MARCOM\SabreAirlineSolutions-logos\2010 updated logos\ASlogo_012010_PMS186asRGB_150dpi.png"/>
          <p:cNvPicPr>
            <a:picLocks noChangeAspect="1" noChangeArrowheads="1"/>
          </p:cNvPicPr>
          <p:nvPr userDrawn="1"/>
        </p:nvPicPr>
        <p:blipFill>
          <a:blip r:embed="rId2"/>
          <a:srcRect t="23695" b="31210"/>
          <a:stretch>
            <a:fillRect/>
          </a:stretch>
        </p:blipFill>
        <p:spPr bwMode="auto">
          <a:xfrm>
            <a:off x="149290" y="6363478"/>
            <a:ext cx="1389140" cy="27992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CA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1800">
              <a:latin typeface="Arial" charset="0"/>
              <a:ea typeface="+mn-ea"/>
              <a:cs typeface="+mn-cs"/>
            </a:endParaRPr>
          </a:p>
        </p:txBody>
      </p:sp>
      <p:pic>
        <p:nvPicPr>
          <p:cNvPr id="1027" name="Picture 23" descr="PPT_windows_FinalTextPage_longheader"/>
          <p:cNvPicPr>
            <a:picLocks noChangeAspect="1" noChangeArrowheads="1"/>
          </p:cNvPicPr>
          <p:nvPr/>
        </p:nvPicPr>
        <p:blipFill>
          <a:blip r:embed="rId15"/>
          <a:srcRect r="1251"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93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01638" y="100013"/>
            <a:ext cx="825182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st="25397" dir="1979957" algn="ctr" rotWithShape="0">
              <a:schemeClr val="tx1">
                <a:alpha val="60001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1638" y="1089025"/>
            <a:ext cx="8251825" cy="493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9304" name="Text Box 8"/>
          <p:cNvSpPr txBox="1">
            <a:spLocks noChangeArrowheads="1"/>
          </p:cNvSpPr>
          <p:nvPr/>
        </p:nvSpPr>
        <p:spPr bwMode="auto">
          <a:xfrm>
            <a:off x="7696200" y="6508750"/>
            <a:ext cx="7620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1000">
                <a:latin typeface="Arial" charset="0"/>
                <a:ea typeface="+mn-ea"/>
                <a:cs typeface="+mn-cs"/>
              </a:rPr>
              <a:t>Confidential </a:t>
            </a:r>
          </a:p>
        </p:txBody>
      </p:sp>
      <p:sp>
        <p:nvSpPr>
          <p:cNvPr id="4393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6438" y="62547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E8A587C-4863-1047-8BD7-288807CD79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39306" name="Text Box 10"/>
          <p:cNvSpPr txBox="1">
            <a:spLocks noChangeArrowheads="1"/>
          </p:cNvSpPr>
          <p:nvPr/>
        </p:nvSpPr>
        <p:spPr bwMode="auto">
          <a:xfrm>
            <a:off x="2574925" y="3922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endParaRPr lang="en-US" sz="1800">
              <a:latin typeface="Arial" charset="0"/>
              <a:ea typeface="+mn-ea"/>
              <a:cs typeface="+mn-cs"/>
            </a:endParaRPr>
          </a:p>
        </p:txBody>
      </p:sp>
      <p:pic>
        <p:nvPicPr>
          <p:cNvPr id="1033" name="Picture 20" descr="Sabre_AS_RGB_circleR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28600" y="6396038"/>
            <a:ext cx="9572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" descr="\\Sgslksds06\dev$\CP43B\PROJ2\AS-MARCOM\SabreAirlineSolutions-logos\2010 updated logos\ASlogo_012010_PMS186asRGB_150dpi.png"/>
          <p:cNvPicPr>
            <a:picLocks noChangeAspect="1" noChangeArrowheads="1"/>
          </p:cNvPicPr>
          <p:nvPr userDrawn="1"/>
        </p:nvPicPr>
        <p:blipFill>
          <a:blip r:embed="rId17"/>
          <a:srcRect t="23695" b="31210"/>
          <a:stretch>
            <a:fillRect/>
          </a:stretch>
        </p:blipFill>
        <p:spPr bwMode="auto">
          <a:xfrm>
            <a:off x="149290" y="6363478"/>
            <a:ext cx="1389140" cy="27992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76" r:id="rId2"/>
    <p:sldLayoutId id="2147483787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8" r:id="rId12"/>
    <p:sldLayoutId id="2147483785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9pPr>
    </p:titleStyle>
    <p:bodyStyle>
      <a:lvl1pPr marL="166688" indent="-166688" algn="l" rtl="0" fontAlgn="base">
        <a:spcBef>
          <a:spcPts val="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347663" indent="-177800" algn="l" rtl="0" fontAlgn="base">
        <a:spcBef>
          <a:spcPts val="600"/>
        </a:spcBef>
        <a:spcAft>
          <a:spcPct val="0"/>
        </a:spcAft>
        <a:buSzPct val="85000"/>
        <a:buFont typeface="Times" pitchFamily="-110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515938" indent="-177800" algn="l" rtl="0" fontAlgn="base">
        <a:spcBef>
          <a:spcPts val="600"/>
        </a:spcBef>
        <a:spcAft>
          <a:spcPct val="0"/>
        </a:spcAft>
        <a:buFont typeface="Arial" pitchFamily="-110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685800" indent="-177800" algn="l" rtl="0" fontAlgn="base">
        <a:spcBef>
          <a:spcPts val="600"/>
        </a:spcBef>
        <a:spcAft>
          <a:spcPct val="0"/>
        </a:spcAft>
        <a:buSzPct val="95000"/>
        <a:buFont typeface="Arial" pitchFamily="-110" charset="0"/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855663" indent="-177800" algn="l" rtl="0" fontAlgn="base">
        <a:spcBef>
          <a:spcPts val="600"/>
        </a:spcBef>
        <a:spcAft>
          <a:spcPct val="0"/>
        </a:spcAft>
        <a:buFont typeface="Arial" pitchFamily="-110" charset="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117725" indent="-179388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574925" indent="-179388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032125" indent="-179388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489325" indent="-179388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Agile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Netið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 err="1" smtClean="0">
                <a:ea typeface="ＭＳ Ｐゴシック" charset="-128"/>
                <a:cs typeface="ＭＳ Ｐゴシック" charset="-128"/>
              </a:rPr>
              <a:t>Dreifð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Teymi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, Agile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og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Scrum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Nóvember</a:t>
            </a:r>
            <a:r>
              <a:rPr lang="en-US" dirty="0" smtClean="0"/>
              <a:t>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Teymið sjálft er dreift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Scrum </a:t>
            </a:r>
            <a:r>
              <a:rPr lang="is-IS" dirty="0"/>
              <a:t>Master </a:t>
            </a:r>
            <a:r>
              <a:rPr lang="is-IS" dirty="0" smtClean="0"/>
              <a:t>á </a:t>
            </a:r>
            <a:r>
              <a:rPr lang="is-IS" dirty="0"/>
              <a:t>sama stað og meirihluti þróunarteymisins</a:t>
            </a:r>
          </a:p>
          <a:p>
            <a:r>
              <a:rPr lang="is-IS" dirty="0"/>
              <a:t>Hver staðsetning inniheldur virka einingu (forritara og prófara)</a:t>
            </a:r>
          </a:p>
          <a:p>
            <a:r>
              <a:rPr lang="is-IS" dirty="0"/>
              <a:t>Traust er mikilvægt, og það er nánast nauðsynlegt að fólk hafi unnið saman áður</a:t>
            </a:r>
          </a:p>
          <a:p>
            <a:r>
              <a:rPr lang="is-IS" dirty="0"/>
              <a:t>Teymið þarf að vinna á sama stað reglulega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18F92-6F01-A14A-B6D8-986037CD17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5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Hvernig hjálpar SCRUM?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Heilmikið!</a:t>
            </a:r>
          </a:p>
          <a:p>
            <a:r>
              <a:rPr lang="is-IS" dirty="0" smtClean="0"/>
              <a:t>Að vinna með dreifð teymi krefst mikillar samvinnu </a:t>
            </a:r>
          </a:p>
          <a:p>
            <a:r>
              <a:rPr lang="is-IS" dirty="0" smtClean="0"/>
              <a:t>SCRUM fundirnir gefa ramma sem sér til þess að samvinnan sé virk</a:t>
            </a:r>
          </a:p>
          <a:p>
            <a:r>
              <a:rPr lang="is-IS" dirty="0" smtClean="0"/>
              <a:t>Að sjá virka afurð reglulega</a:t>
            </a:r>
          </a:p>
          <a:p>
            <a:r>
              <a:rPr lang="is-IS" dirty="0" smtClean="0"/>
              <a:t>Gefa feedback í gegnum sprint review</a:t>
            </a:r>
          </a:p>
          <a:p>
            <a:r>
              <a:rPr lang="is-IS" dirty="0" smtClean="0"/>
              <a:t>Gefa feedback í gegnum sprint retrospective</a:t>
            </a:r>
          </a:p>
          <a:p>
            <a:r>
              <a:rPr lang="is-IS" dirty="0" smtClean="0"/>
              <a:t>Skrifa sögurnar með teyminu</a:t>
            </a:r>
          </a:p>
          <a:p>
            <a:r>
              <a:rPr lang="is-IS" dirty="0" smtClean="0"/>
              <a:t>Teymið metur sögurnar</a:t>
            </a:r>
          </a:p>
          <a:p>
            <a:pPr marL="0" indent="0">
              <a:buNone/>
            </a:pPr>
            <a:endParaRPr lang="is-IS" dirty="0" smtClean="0"/>
          </a:p>
          <a:p>
            <a:endParaRPr lang="is-IS" dirty="0" smtClean="0"/>
          </a:p>
          <a:p>
            <a:endParaRPr lang="is-I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18F92-6F01-A14A-B6D8-986037CD17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33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Indland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18F92-6F01-A14A-B6D8-986037CD17A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1095373"/>
            <a:ext cx="7379017" cy="514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222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Að vinna með Indlandi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Menntun</a:t>
            </a:r>
          </a:p>
          <a:p>
            <a:r>
              <a:rPr lang="is-IS" dirty="0" smtClean="0"/>
              <a:t>Framboð stafsfólks</a:t>
            </a:r>
          </a:p>
          <a:p>
            <a:r>
              <a:rPr lang="is-IS" dirty="0" smtClean="0"/>
              <a:t>Sérhæfing</a:t>
            </a:r>
          </a:p>
          <a:p>
            <a:r>
              <a:rPr lang="is-IS" dirty="0" smtClean="0"/>
              <a:t>Tíð umskipti á fólki</a:t>
            </a:r>
          </a:p>
          <a:p>
            <a:r>
              <a:rPr lang="is-IS" dirty="0" smtClean="0"/>
              <a:t>Stéttar- / valdskipting</a:t>
            </a:r>
          </a:p>
          <a:p>
            <a:r>
              <a:rPr lang="is-IS" dirty="0" smtClean="0"/>
              <a:t>Overlooking</a:t>
            </a:r>
          </a:p>
          <a:p>
            <a:r>
              <a:rPr lang="is-IS" dirty="0" smtClean="0"/>
              <a:t>Að segja nei – 100% guarantee I come tomorrow madam</a:t>
            </a:r>
          </a:p>
          <a:p>
            <a:r>
              <a:rPr lang="is-IS" dirty="0" smtClean="0"/>
              <a:t>Að þróa hugbúnað vs. </a:t>
            </a:r>
            <a:r>
              <a:rPr lang="is-IS" dirty="0"/>
              <a:t>a</a:t>
            </a:r>
            <a:r>
              <a:rPr lang="is-IS" dirty="0" smtClean="0"/>
              <a:t>ð forrita eftir skjölum</a:t>
            </a:r>
          </a:p>
          <a:p>
            <a:r>
              <a:rPr lang="is-IS" dirty="0" smtClean="0"/>
              <a:t>Hönnun og þróun viðmóts</a:t>
            </a:r>
          </a:p>
          <a:p>
            <a:r>
              <a:rPr lang="is-IS" dirty="0" smtClean="0"/>
              <a:t>Staða kvenna</a:t>
            </a:r>
          </a:p>
          <a:p>
            <a:r>
              <a:rPr lang="is-IS" dirty="0" smtClean="0"/>
              <a:t>Áhugi til að læra</a:t>
            </a:r>
          </a:p>
          <a:p>
            <a:r>
              <a:rPr lang="is-IS" dirty="0" smtClean="0"/>
              <a:t>Lífsbaráttan</a:t>
            </a:r>
          </a:p>
          <a:p>
            <a:r>
              <a:rPr lang="is-IS" dirty="0" smtClean="0"/>
              <a:t>Gleði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18F92-6F01-A14A-B6D8-986037CD17A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4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Dreifð teymi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Okkar teymisskipulag í dag</a:t>
            </a:r>
          </a:p>
          <a:p>
            <a:r>
              <a:rPr lang="is-IS" dirty="0" smtClean="0"/>
              <a:t>Ögranir</a:t>
            </a:r>
          </a:p>
          <a:p>
            <a:r>
              <a:rPr lang="is-IS" dirty="0" smtClean="0"/>
              <a:t>Hvað þarf að hafa í huga</a:t>
            </a:r>
          </a:p>
          <a:p>
            <a:r>
              <a:rPr lang="is-IS" dirty="0" smtClean="0"/>
              <a:t>Hvernig hjálpar SCRUM og agile til?</a:t>
            </a:r>
          </a:p>
          <a:p>
            <a:r>
              <a:rPr lang="is-IS" dirty="0" smtClean="0"/>
              <a:t>Að vinna með Indlandi</a:t>
            </a:r>
          </a:p>
          <a:p>
            <a:endParaRPr lang="is-I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18F92-6F01-A14A-B6D8-986037CD17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1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Hver er ég, og hverju hef ég að deila?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Elín Elísabet Torfadóttir / Ella</a:t>
            </a:r>
          </a:p>
          <a:p>
            <a:r>
              <a:rPr lang="is-IS" dirty="0" smtClean="0"/>
              <a:t>B </a:t>
            </a:r>
            <a:r>
              <a:rPr lang="is-IS" dirty="0" smtClean="0"/>
              <a:t>Sc í Líffræði frá Háskóla Íslands 2001</a:t>
            </a:r>
          </a:p>
          <a:p>
            <a:r>
              <a:rPr lang="is-IS" dirty="0" smtClean="0"/>
              <a:t>BSc í Tölvunarfræði frá Háskólanum í Reykjavik 2004</a:t>
            </a:r>
          </a:p>
          <a:p>
            <a:r>
              <a:rPr lang="is-IS" dirty="0" smtClean="0"/>
              <a:t>Forritari / SM / verkefnastjóri / PO hjá Calidris/Sabre síðan 2004</a:t>
            </a:r>
          </a:p>
          <a:p>
            <a:r>
              <a:rPr lang="is-IS" dirty="0" smtClean="0"/>
              <a:t>Starfaði á Indlandi 2007-2008</a:t>
            </a:r>
          </a:p>
          <a:p>
            <a:r>
              <a:rPr lang="is-IS" dirty="0" smtClean="0"/>
              <a:t>CSM, Bangalore á Indlandi 2009</a:t>
            </a:r>
          </a:p>
          <a:p>
            <a:r>
              <a:rPr lang="is-IS" dirty="0" smtClean="0"/>
              <a:t>CSPO, Reykjavík 2009</a:t>
            </a:r>
          </a:p>
          <a:p>
            <a:endParaRPr lang="is-IS" dirty="0"/>
          </a:p>
          <a:p>
            <a:endParaRPr lang="is-I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18F92-6F01-A14A-B6D8-986037CD17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54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Saga alþjóðlegrar þróunar í Vesturhlíðinni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2006-2007: 20+ í þróunarhóp í Hyderabad / Bangalore</a:t>
            </a:r>
          </a:p>
          <a:p>
            <a:pPr lvl="1"/>
            <a:r>
              <a:rPr lang="is-IS" dirty="0" smtClean="0"/>
              <a:t>Indverskur verkefnastjóri á staðnum</a:t>
            </a:r>
          </a:p>
          <a:p>
            <a:r>
              <a:rPr lang="is-IS" dirty="0" smtClean="0"/>
              <a:t>2007-2008: Einn þræll sendur til Indlands í tæpt ár til að mennta lýðinn</a:t>
            </a:r>
          </a:p>
          <a:p>
            <a:r>
              <a:rPr lang="is-IS" dirty="0" smtClean="0"/>
              <a:t>2008-2009: Dreifð teymi</a:t>
            </a:r>
          </a:p>
          <a:p>
            <a:pPr lvl="1"/>
            <a:r>
              <a:rPr lang="is-IS" dirty="0" smtClean="0"/>
              <a:t>Ísland: 1-2 forritarar, tester og SM</a:t>
            </a:r>
          </a:p>
          <a:p>
            <a:pPr lvl="1"/>
            <a:r>
              <a:rPr lang="is-IS" dirty="0" smtClean="0"/>
              <a:t>Indland: 1-2 forritarar, tester</a:t>
            </a:r>
          </a:p>
          <a:p>
            <a:r>
              <a:rPr lang="is-IS" dirty="0" smtClean="0"/>
              <a:t>Í dag: reynum að hafa alla í teyminu eins nálægt og hægt er hverju sinni</a:t>
            </a:r>
          </a:p>
          <a:p>
            <a:pPr lvl="1"/>
            <a:r>
              <a:rPr lang="is-IS" dirty="0" smtClean="0"/>
              <a:t>4x Íslensk teymi (með 1x forritara í dallas)</a:t>
            </a:r>
          </a:p>
          <a:p>
            <a:pPr lvl="1"/>
            <a:r>
              <a:rPr lang="is-IS" dirty="0" smtClean="0"/>
              <a:t>1x Indverskt teymi</a:t>
            </a:r>
          </a:p>
          <a:p>
            <a:pPr lvl="1"/>
            <a:r>
              <a:rPr lang="is-IS" dirty="0" smtClean="0"/>
              <a:t>1x Pólskt teymi (með 2x bretum, og 2x indverjum)</a:t>
            </a:r>
          </a:p>
          <a:p>
            <a:endParaRPr lang="is-IS" dirty="0" smtClean="0"/>
          </a:p>
          <a:p>
            <a:endParaRPr lang="is-IS" dirty="0" smtClean="0"/>
          </a:p>
          <a:p>
            <a:endParaRPr lang="is-IS" dirty="0" smtClean="0"/>
          </a:p>
          <a:p>
            <a:endParaRPr lang="is-I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18F92-6F01-A14A-B6D8-986037CD17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51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Afhverju erum við að vinna með dreifð teymi?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Góð spurning!</a:t>
            </a:r>
          </a:p>
          <a:p>
            <a:r>
              <a:rPr lang="is-IS" dirty="0" smtClean="0"/>
              <a:t>Allir eru sammála því að samvinna gengur best ef allir vinna á sama stað, í sama herbergi, hlið við hlið, helst á sömu tölvu.</a:t>
            </a:r>
          </a:p>
          <a:p>
            <a:r>
              <a:rPr lang="is-IS" dirty="0" smtClean="0"/>
              <a:t>En góðar ástæður eru til:</a:t>
            </a:r>
          </a:p>
          <a:p>
            <a:pPr lvl="1"/>
            <a:r>
              <a:rPr lang="is-IS" dirty="0" smtClean="0"/>
              <a:t>Aukið aðgengi að mannafli</a:t>
            </a:r>
          </a:p>
          <a:p>
            <a:pPr lvl="1"/>
            <a:r>
              <a:rPr lang="is-IS" dirty="0" smtClean="0"/>
              <a:t>Ódýrara mannafl (á varla við í dag), ½ reglan</a:t>
            </a:r>
          </a:p>
          <a:p>
            <a:pPr lvl="1"/>
            <a:r>
              <a:rPr lang="is-IS" dirty="0" smtClean="0"/>
              <a:t>Þú ert keyptur af alþjóðlegu fyrirtæki;)</a:t>
            </a:r>
          </a:p>
          <a:p>
            <a:pPr lvl="1"/>
            <a:r>
              <a:rPr lang="is-IS" dirty="0" smtClean="0"/>
              <a:t>Nálægð við þekkingu / viðskiptavini sem eru dreifðir</a:t>
            </a:r>
          </a:p>
          <a:p>
            <a:pPr lvl="1"/>
            <a:r>
              <a:rPr lang="is-IS" dirty="0" smtClean="0"/>
              <a:t>Fleira?</a:t>
            </a:r>
          </a:p>
          <a:p>
            <a:r>
              <a:rPr lang="is-IS" dirty="0" smtClean="0"/>
              <a:t>Það er mikils virði að ná að gera þetta rétt</a:t>
            </a:r>
          </a:p>
          <a:p>
            <a:pPr lvl="1"/>
            <a:endParaRPr lang="is-IS" dirty="0" smtClean="0"/>
          </a:p>
          <a:p>
            <a:pPr lvl="1"/>
            <a:endParaRPr lang="is-I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18F92-6F01-A14A-B6D8-986037CD17A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4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Ögranir?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Okkar ögranir hafa verið:</a:t>
            </a:r>
          </a:p>
          <a:p>
            <a:pPr lvl="1"/>
            <a:r>
              <a:rPr lang="is-IS" dirty="0" smtClean="0"/>
              <a:t>Að byggja upp þekkingu</a:t>
            </a:r>
          </a:p>
          <a:p>
            <a:pPr lvl="2"/>
            <a:r>
              <a:rPr lang="is-IS" dirty="0" smtClean="0"/>
              <a:t>Domain þekking, kóðinn, umhverfið</a:t>
            </a:r>
          </a:p>
          <a:p>
            <a:pPr lvl="1"/>
            <a:r>
              <a:rPr lang="is-IS" dirty="0" smtClean="0"/>
              <a:t>Tæknilegar hindranir (nethraði)</a:t>
            </a:r>
          </a:p>
          <a:p>
            <a:pPr lvl="1"/>
            <a:r>
              <a:rPr lang="is-IS" dirty="0" smtClean="0"/>
              <a:t> Þjóðfélagslegur munur</a:t>
            </a:r>
          </a:p>
          <a:p>
            <a:pPr lvl="1"/>
            <a:r>
              <a:rPr lang="is-IS" dirty="0" smtClean="0"/>
              <a:t>Tímamismunur</a:t>
            </a:r>
          </a:p>
          <a:p>
            <a:pPr lvl="1"/>
            <a:r>
              <a:rPr lang="is-IS" dirty="0" smtClean="0"/>
              <a:t>Tungumálið</a:t>
            </a:r>
          </a:p>
          <a:p>
            <a:pPr lvl="1"/>
            <a:r>
              <a:rPr lang="is-IS" dirty="0" smtClean="0"/>
              <a:t>Definition of DONE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18F92-6F01-A14A-B6D8-986037CD17A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71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Hafðu í huga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Umræðan fyrir framan kaffivélina</a:t>
            </a:r>
          </a:p>
          <a:p>
            <a:r>
              <a:rPr lang="is-IS" dirty="0" smtClean="0"/>
              <a:t>Óskráðar vinnureglur</a:t>
            </a:r>
          </a:p>
          <a:p>
            <a:r>
              <a:rPr lang="is-IS" dirty="0" smtClean="0"/>
              <a:t>Hvernig er að vinna hinum megin við borðið?</a:t>
            </a:r>
          </a:p>
          <a:p>
            <a:endParaRPr lang="is-I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18F92-6F01-A14A-B6D8-986037CD17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60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Hvað virkar best?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Fer eftir verkefnum, fólki, bakgrunni, fyrirtækjum, árstíðum, tísku...</a:t>
            </a:r>
          </a:p>
          <a:p>
            <a:r>
              <a:rPr lang="is-IS" dirty="0" smtClean="0"/>
              <a:t>Að öllu gríni slepptu</a:t>
            </a:r>
            <a:r>
              <a:rPr lang="en-US" dirty="0" smtClean="0"/>
              <a:t>…</a:t>
            </a:r>
          </a:p>
          <a:p>
            <a:r>
              <a:rPr lang="is-IS" dirty="0" smtClean="0"/>
              <a:t>Vertu vakandi yfir því hvernig gengur, og leystu strax vandamál sem koma upp, tæknileg eða samskiptaleg</a:t>
            </a:r>
          </a:p>
          <a:p>
            <a:r>
              <a:rPr lang="is-IS" dirty="0" smtClean="0"/>
              <a:t>Virkur product owner er númer eitt tvö og þrjú</a:t>
            </a:r>
          </a:p>
          <a:p>
            <a:r>
              <a:rPr lang="is-IS" dirty="0" smtClean="0"/>
              <a:t>Reyndu að byggja upp teymin svo hvert teymi sé á sama stað</a:t>
            </a:r>
          </a:p>
          <a:p>
            <a:r>
              <a:rPr lang="is-IS" dirty="0" smtClean="0"/>
              <a:t>Takmarkaðu tímamismun milli hópmeðlima eins og hægt er</a:t>
            </a:r>
          </a:p>
          <a:p>
            <a:endParaRPr lang="is-IS" dirty="0" smtClean="0"/>
          </a:p>
          <a:p>
            <a:endParaRPr lang="is-IS" dirty="0" smtClean="0"/>
          </a:p>
          <a:p>
            <a:endParaRPr lang="is-IS" dirty="0" smtClean="0"/>
          </a:p>
          <a:p>
            <a:endParaRPr lang="is-I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18F92-6F01-A14A-B6D8-986037CD17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81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918" y="305753"/>
            <a:ext cx="8251825" cy="622300"/>
          </a:xfrm>
        </p:spPr>
        <p:txBody>
          <a:bodyPr/>
          <a:lstStyle/>
          <a:p>
            <a:r>
              <a:rPr lang="is-IS" dirty="0" smtClean="0"/>
              <a:t>Teymi er á öðrum stað en þekkingin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Teymi sem vinna að sömu vöru eru ekki á sama stað:</a:t>
            </a:r>
          </a:p>
          <a:p>
            <a:pPr lvl="1"/>
            <a:r>
              <a:rPr lang="is-IS" dirty="0" smtClean="0"/>
              <a:t>Mikilvægt að hafa góðan product owner sem </a:t>
            </a:r>
            <a:r>
              <a:rPr lang="is-IS" dirty="0"/>
              <a:t>fylgist með </a:t>
            </a:r>
            <a:r>
              <a:rPr lang="is-IS" dirty="0" smtClean="0"/>
              <a:t>og tekur virkan þátt í þróuninni:</a:t>
            </a:r>
          </a:p>
          <a:p>
            <a:pPr lvl="2"/>
            <a:r>
              <a:rPr lang="is-IS" dirty="0" smtClean="0"/>
              <a:t>Backlog refinement amk. Einu sinni í viku</a:t>
            </a:r>
          </a:p>
          <a:p>
            <a:pPr lvl="2"/>
            <a:r>
              <a:rPr lang="is-IS" dirty="0" smtClean="0"/>
              <a:t>Sprint Planning</a:t>
            </a:r>
          </a:p>
          <a:p>
            <a:pPr lvl="2"/>
            <a:r>
              <a:rPr lang="is-IS" dirty="0" smtClean="0"/>
              <a:t>Sprint Review</a:t>
            </a:r>
          </a:p>
          <a:p>
            <a:pPr lvl="1"/>
            <a:r>
              <a:rPr lang="is-IS" dirty="0" smtClean="0"/>
              <a:t>Scrum of Scrums</a:t>
            </a:r>
          </a:p>
          <a:p>
            <a:pPr lvl="1"/>
            <a:endParaRPr lang="is-IS" dirty="0" smtClean="0"/>
          </a:p>
          <a:p>
            <a:endParaRPr lang="is-I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18F92-6F01-A14A-B6D8-986037CD17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76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_external_colors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666666"/>
      </a:lt2>
      <a:accent1>
        <a:srgbClr val="FF0000"/>
      </a:accent1>
      <a:accent2>
        <a:srgbClr val="E87511"/>
      </a:accent2>
      <a:accent3>
        <a:srgbClr val="6A9913"/>
      </a:accent3>
      <a:accent4>
        <a:srgbClr val="008C82"/>
      </a:accent4>
      <a:accent5>
        <a:srgbClr val="FFC61E"/>
      </a:accent5>
      <a:accent6>
        <a:srgbClr val="054B99"/>
      </a:accent6>
      <a:hlink>
        <a:srgbClr val="0051BA"/>
      </a:hlink>
      <a:folHlink>
        <a:srgbClr val="7F286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69696"/>
        </a:solidFill>
        <a:ln w="1905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3716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69696"/>
        </a:solidFill>
        <a:ln w="1905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3716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666666"/>
        </a:lt2>
        <a:accent1>
          <a:srgbClr val="FF0000"/>
        </a:accent1>
        <a:accent2>
          <a:srgbClr val="E87511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D2690E"/>
        </a:accent6>
        <a:hlink>
          <a:srgbClr val="0051BA"/>
        </a:hlink>
        <a:folHlink>
          <a:srgbClr val="7F28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AS_External_Colors.thmx</Template>
  <TotalTime>19704</TotalTime>
  <Words>591</Words>
  <Application>Microsoft Office PowerPoint</Application>
  <PresentationFormat>Letter Paper (8.5x11 in)</PresentationFormat>
  <Paragraphs>116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AS_external_colors</vt:lpstr>
      <vt:lpstr>Agile Netið Dreifð Teymi, Agile og Scrum</vt:lpstr>
      <vt:lpstr>Dreifð teymi</vt:lpstr>
      <vt:lpstr>Hver er ég, og hverju hef ég að deila?</vt:lpstr>
      <vt:lpstr>Saga alþjóðlegrar þróunar í Vesturhlíðinni</vt:lpstr>
      <vt:lpstr>Afhverju erum við að vinna með dreifð teymi?</vt:lpstr>
      <vt:lpstr>Ögranir?</vt:lpstr>
      <vt:lpstr>Hafðu í huga</vt:lpstr>
      <vt:lpstr>Hvað virkar best?</vt:lpstr>
      <vt:lpstr>Teymi er á öðrum stað en þekkingin</vt:lpstr>
      <vt:lpstr>Teymið sjálft er dreift</vt:lpstr>
      <vt:lpstr>Hvernig hjálpar SCRUM? </vt:lpstr>
      <vt:lpstr>Indland</vt:lpstr>
      <vt:lpstr>Að vinna með Indlandi</vt:lpstr>
    </vt:vector>
  </TitlesOfParts>
  <Company>SABRE Technology Solutions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>Distributed teams</dc:subject>
  <dc:creator>Elín Elísabet Torfadóttir</dc:creator>
  <cp:keywords>Distributed teams, scrum, agile</cp:keywords>
  <cp:lastModifiedBy>Elín Elísabet Torfadóttir</cp:lastModifiedBy>
  <cp:revision>794</cp:revision>
  <cp:lastPrinted>2002-04-18T16:49:13Z</cp:lastPrinted>
  <dcterms:created xsi:type="dcterms:W3CDTF">2009-08-19T17:10:45Z</dcterms:created>
  <dcterms:modified xsi:type="dcterms:W3CDTF">2011-11-04T09:12:45Z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829705800</vt:i4>
  </property>
  <property fmtid="{D5CDD505-2E9C-101B-9397-08002B2CF9AE}" pid="3" name="_NewReviewCycle">
    <vt:lpwstr/>
  </property>
  <property fmtid="{D5CDD505-2E9C-101B-9397-08002B2CF9AE}" pid="4" name="_EmailSubject">
    <vt:lpwstr>Vísindaferð - staða</vt:lpwstr>
  </property>
  <property fmtid="{D5CDD505-2E9C-101B-9397-08002B2CF9AE}" pid="5" name="_AuthorEmail">
    <vt:lpwstr>Elin.Torfadottir@sabre.com</vt:lpwstr>
  </property>
  <property fmtid="{D5CDD505-2E9C-101B-9397-08002B2CF9AE}" pid="6" name="_AuthorEmailDisplayName">
    <vt:lpwstr>Torfadottir, Elin</vt:lpwstr>
  </property>
  <property fmtid="{D5CDD505-2E9C-101B-9397-08002B2CF9AE}" pid="7" name="_PreviousAdHocReviewCycleID">
    <vt:i4>141037555</vt:i4>
  </property>
</Properties>
</file>