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8" r:id="rId5"/>
    <p:sldId id="263" r:id="rId6"/>
    <p:sldId id="265" r:id="rId7"/>
    <p:sldId id="266" r:id="rId8"/>
    <p:sldId id="267" r:id="rId9"/>
    <p:sldId id="268" r:id="rId10"/>
    <p:sldId id="264" r:id="rId11"/>
    <p:sldId id="269" r:id="rId12"/>
    <p:sldId id="270" r:id="rId13"/>
    <p:sldId id="271" r:id="rId14"/>
    <p:sldId id="273" r:id="rId15"/>
    <p:sldId id="274" r:id="rId16"/>
    <p:sldId id="275" r:id="rId17"/>
    <p:sldId id="262" r:id="rId18"/>
    <p:sldId id="260" r:id="rId19"/>
    <p:sldId id="286" r:id="rId20"/>
    <p:sldId id="287" r:id="rId21"/>
    <p:sldId id="284" r:id="rId22"/>
    <p:sldId id="285" r:id="rId23"/>
    <p:sldId id="261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103"/>
    <a:srgbClr val="025612"/>
    <a:srgbClr val="024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209C5-87AB-41D3-AFDC-D5B3DEA26DD5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4DB4A974-6689-4E80-A62F-EFCA5967D82C}">
      <dgm:prSet phldrT="[Text]"/>
      <dgm:spPr>
        <a:solidFill>
          <a:schemeClr val="tx2"/>
        </a:solidFill>
      </dgm:spPr>
      <dgm:t>
        <a:bodyPr/>
        <a:lstStyle/>
        <a:p>
          <a:r>
            <a:rPr lang="is-IS" b="1" dirty="0" err="1" smtClean="0"/>
            <a:t>Verkefnasræs</a:t>
          </a:r>
          <a:r>
            <a:rPr lang="is-IS" b="1" dirty="0" smtClean="0"/>
            <a:t>	</a:t>
          </a:r>
          <a:endParaRPr lang="is-IS" b="1" dirty="0"/>
        </a:p>
      </dgm:t>
    </dgm:pt>
    <dgm:pt modelId="{826A232E-22C1-408E-A031-CE03A9B8D488}" type="parTrans" cxnId="{03D8AA7C-5A51-426B-A002-C27FC73189E7}">
      <dgm:prSet/>
      <dgm:spPr/>
      <dgm:t>
        <a:bodyPr/>
        <a:lstStyle/>
        <a:p>
          <a:endParaRPr lang="is-IS"/>
        </a:p>
      </dgm:t>
    </dgm:pt>
    <dgm:pt modelId="{05F8AA0A-CC5C-4E6E-962C-A6243383A8FC}" type="sibTrans" cxnId="{03D8AA7C-5A51-426B-A002-C27FC73189E7}">
      <dgm:prSet/>
      <dgm:spPr/>
      <dgm:t>
        <a:bodyPr/>
        <a:lstStyle/>
        <a:p>
          <a:endParaRPr lang="is-IS"/>
        </a:p>
      </dgm:t>
    </dgm:pt>
    <dgm:pt modelId="{CEE44ABD-A644-49D9-B34C-6C181264B91D}">
      <dgm:prSet phldrT="[Text]"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s-IS" dirty="0" smtClean="0">
              <a:solidFill>
                <a:schemeClr val="bg1"/>
              </a:solidFill>
            </a:rPr>
            <a:t>Verkefnaskilgreining </a:t>
          </a:r>
          <a:endParaRPr lang="is-IS" dirty="0">
            <a:solidFill>
              <a:schemeClr val="bg1"/>
            </a:solidFill>
          </a:endParaRPr>
        </a:p>
      </dgm:t>
    </dgm:pt>
    <dgm:pt modelId="{F1D836B2-1733-4335-8CB0-773297EC5947}" type="parTrans" cxnId="{4B81373D-D9EA-4F52-B157-3B8CBA04711D}">
      <dgm:prSet/>
      <dgm:spPr/>
      <dgm:t>
        <a:bodyPr/>
        <a:lstStyle/>
        <a:p>
          <a:endParaRPr lang="is-IS"/>
        </a:p>
      </dgm:t>
    </dgm:pt>
    <dgm:pt modelId="{9CB67B05-87BC-45E7-9F99-A1821E3D2F53}" type="sibTrans" cxnId="{4B81373D-D9EA-4F52-B157-3B8CBA04711D}">
      <dgm:prSet/>
      <dgm:spPr/>
      <dgm:t>
        <a:bodyPr/>
        <a:lstStyle/>
        <a:p>
          <a:endParaRPr lang="is-IS"/>
        </a:p>
      </dgm:t>
    </dgm:pt>
    <dgm:pt modelId="{BF3E92C6-F764-4630-9369-AEB286179618}">
      <dgm:prSet phldrT="[Text]"/>
      <dgm:spPr>
        <a:solidFill>
          <a:schemeClr val="tx2"/>
        </a:solidFill>
      </dgm:spPr>
      <dgm:t>
        <a:bodyPr/>
        <a:lstStyle/>
        <a:p>
          <a:r>
            <a:rPr lang="is-IS" b="1" dirty="0" smtClean="0"/>
            <a:t>Framkvæmd</a:t>
          </a:r>
          <a:endParaRPr lang="is-IS" b="1" dirty="0"/>
        </a:p>
      </dgm:t>
    </dgm:pt>
    <dgm:pt modelId="{0D028D30-895B-4D8F-A6C3-F233FD5C7840}" type="parTrans" cxnId="{498F704E-11D7-4A18-B13F-D02274F2D18D}">
      <dgm:prSet/>
      <dgm:spPr/>
      <dgm:t>
        <a:bodyPr/>
        <a:lstStyle/>
        <a:p>
          <a:endParaRPr lang="is-IS"/>
        </a:p>
      </dgm:t>
    </dgm:pt>
    <dgm:pt modelId="{DC56DBC5-01A9-42E7-8C9C-2EF81DF30EE6}" type="sibTrans" cxnId="{498F704E-11D7-4A18-B13F-D02274F2D18D}">
      <dgm:prSet/>
      <dgm:spPr/>
      <dgm:t>
        <a:bodyPr/>
        <a:lstStyle/>
        <a:p>
          <a:endParaRPr lang="is-IS"/>
        </a:p>
      </dgm:t>
    </dgm:pt>
    <dgm:pt modelId="{A3D6D870-4A52-4749-BD3B-9AF92B49E45B}">
      <dgm:prSet phldrT="[Text]"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s-IS" dirty="0" err="1" smtClean="0">
              <a:solidFill>
                <a:schemeClr val="bg1"/>
              </a:solidFill>
            </a:rPr>
            <a:t>Kick</a:t>
          </a:r>
          <a:r>
            <a:rPr lang="is-IS" dirty="0" smtClean="0">
              <a:solidFill>
                <a:schemeClr val="bg1"/>
              </a:solidFill>
            </a:rPr>
            <a:t> </a:t>
          </a:r>
          <a:r>
            <a:rPr lang="is-IS" dirty="0" err="1" smtClean="0">
              <a:solidFill>
                <a:schemeClr val="bg1"/>
              </a:solidFill>
            </a:rPr>
            <a:t>off</a:t>
          </a:r>
          <a:r>
            <a:rPr lang="is-IS" dirty="0" smtClean="0">
              <a:solidFill>
                <a:schemeClr val="bg1"/>
              </a:solidFill>
            </a:rPr>
            <a:t> fundur</a:t>
          </a:r>
          <a:endParaRPr lang="is-IS" dirty="0">
            <a:solidFill>
              <a:schemeClr val="bg1"/>
            </a:solidFill>
          </a:endParaRPr>
        </a:p>
      </dgm:t>
    </dgm:pt>
    <dgm:pt modelId="{E54F0054-1830-4B41-A205-01A5B1290EC8}" type="parTrans" cxnId="{50089942-1E8E-48A2-B43B-A4CDE5AD7F23}">
      <dgm:prSet/>
      <dgm:spPr/>
      <dgm:t>
        <a:bodyPr/>
        <a:lstStyle/>
        <a:p>
          <a:endParaRPr lang="is-IS"/>
        </a:p>
      </dgm:t>
    </dgm:pt>
    <dgm:pt modelId="{57D85335-D324-4223-BBE5-72D2E0085E88}" type="sibTrans" cxnId="{50089942-1E8E-48A2-B43B-A4CDE5AD7F23}">
      <dgm:prSet/>
      <dgm:spPr/>
      <dgm:t>
        <a:bodyPr/>
        <a:lstStyle/>
        <a:p>
          <a:endParaRPr lang="is-IS"/>
        </a:p>
      </dgm:t>
    </dgm:pt>
    <dgm:pt modelId="{3B9B76B3-9A41-4F14-B6B2-03053840BDDC}">
      <dgm:prSet phldrT="[Text]"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s-IS" dirty="0" smtClean="0">
              <a:solidFill>
                <a:schemeClr val="bg1"/>
              </a:solidFill>
            </a:rPr>
            <a:t>Scrum ferli</a:t>
          </a:r>
          <a:endParaRPr lang="is-IS" dirty="0">
            <a:solidFill>
              <a:schemeClr val="bg1"/>
            </a:solidFill>
          </a:endParaRPr>
        </a:p>
      </dgm:t>
    </dgm:pt>
    <dgm:pt modelId="{3E6AB3F2-CDFB-4571-8F5C-F8CFCB57724D}" type="parTrans" cxnId="{3A8C8935-F11E-462E-B88F-C3524E27C1A0}">
      <dgm:prSet/>
      <dgm:spPr/>
      <dgm:t>
        <a:bodyPr/>
        <a:lstStyle/>
        <a:p>
          <a:endParaRPr lang="is-IS"/>
        </a:p>
      </dgm:t>
    </dgm:pt>
    <dgm:pt modelId="{1A43ECC9-4FD1-4761-BDA5-9EF349820568}" type="sibTrans" cxnId="{3A8C8935-F11E-462E-B88F-C3524E27C1A0}">
      <dgm:prSet/>
      <dgm:spPr/>
      <dgm:t>
        <a:bodyPr/>
        <a:lstStyle/>
        <a:p>
          <a:endParaRPr lang="is-IS"/>
        </a:p>
      </dgm:t>
    </dgm:pt>
    <dgm:pt modelId="{610A3773-90B9-4D28-BDA2-A0BEE564AD55}">
      <dgm:prSet phldrT="[Text]"/>
      <dgm:spPr>
        <a:solidFill>
          <a:schemeClr val="tx2"/>
        </a:solidFill>
      </dgm:spPr>
      <dgm:t>
        <a:bodyPr/>
        <a:lstStyle/>
        <a:p>
          <a:r>
            <a:rPr lang="is-IS" b="1" dirty="0" smtClean="0"/>
            <a:t>Lúkning</a:t>
          </a:r>
          <a:endParaRPr lang="is-IS" b="1" dirty="0"/>
        </a:p>
      </dgm:t>
    </dgm:pt>
    <dgm:pt modelId="{2A0955DA-37E2-43C2-B1C1-1C5E65AAC4DD}" type="parTrans" cxnId="{DC6746B3-ACAE-48E5-BD76-649CB883E1D8}">
      <dgm:prSet/>
      <dgm:spPr/>
      <dgm:t>
        <a:bodyPr/>
        <a:lstStyle/>
        <a:p>
          <a:endParaRPr lang="is-IS"/>
        </a:p>
      </dgm:t>
    </dgm:pt>
    <dgm:pt modelId="{F1A848BF-0565-4827-80DA-C5B2A2104C42}" type="sibTrans" cxnId="{DC6746B3-ACAE-48E5-BD76-649CB883E1D8}">
      <dgm:prSet/>
      <dgm:spPr/>
      <dgm:t>
        <a:bodyPr/>
        <a:lstStyle/>
        <a:p>
          <a:endParaRPr lang="is-IS"/>
        </a:p>
      </dgm:t>
    </dgm:pt>
    <dgm:pt modelId="{04964E12-066D-4631-B83B-870648F7ACF4}">
      <dgm:prSet phldrT="[Text]"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s-IS" dirty="0" smtClean="0">
              <a:solidFill>
                <a:schemeClr val="bg1"/>
              </a:solidFill>
            </a:rPr>
            <a:t>Verklokasamningur</a:t>
          </a:r>
          <a:endParaRPr lang="is-IS" dirty="0">
            <a:solidFill>
              <a:schemeClr val="bg1"/>
            </a:solidFill>
          </a:endParaRPr>
        </a:p>
      </dgm:t>
    </dgm:pt>
    <dgm:pt modelId="{AE73A7E5-B1B2-441F-AF5F-1CC518FFF8E1}" type="parTrans" cxnId="{5020EEBD-5F41-40DB-9F3A-9223FEDBA888}">
      <dgm:prSet/>
      <dgm:spPr/>
      <dgm:t>
        <a:bodyPr/>
        <a:lstStyle/>
        <a:p>
          <a:endParaRPr lang="is-IS"/>
        </a:p>
      </dgm:t>
    </dgm:pt>
    <dgm:pt modelId="{CEDEF7E7-F7AA-406C-9755-4C9A533E5FB3}" type="sibTrans" cxnId="{5020EEBD-5F41-40DB-9F3A-9223FEDBA888}">
      <dgm:prSet/>
      <dgm:spPr/>
      <dgm:t>
        <a:bodyPr/>
        <a:lstStyle/>
        <a:p>
          <a:endParaRPr lang="is-IS"/>
        </a:p>
      </dgm:t>
    </dgm:pt>
    <dgm:pt modelId="{C96B9C77-C7AF-4077-8F0A-02A2AF0BD71E}">
      <dgm:prSet phldrT="[Text]"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s-IS" dirty="0" smtClean="0">
              <a:solidFill>
                <a:schemeClr val="bg1"/>
              </a:solidFill>
            </a:rPr>
            <a:t>Verklokafundur</a:t>
          </a:r>
          <a:endParaRPr lang="is-IS" dirty="0">
            <a:solidFill>
              <a:schemeClr val="bg1"/>
            </a:solidFill>
          </a:endParaRPr>
        </a:p>
      </dgm:t>
    </dgm:pt>
    <dgm:pt modelId="{958C65C5-7DC5-4A1A-8797-B46DE7978694}" type="parTrans" cxnId="{AA1B7D4A-EDF2-4B6B-A779-BCAE73CCD48A}">
      <dgm:prSet/>
      <dgm:spPr/>
      <dgm:t>
        <a:bodyPr/>
        <a:lstStyle/>
        <a:p>
          <a:endParaRPr lang="is-IS"/>
        </a:p>
      </dgm:t>
    </dgm:pt>
    <dgm:pt modelId="{AD7B1C19-A55C-4CA5-9C4A-5F29BCEA95E9}" type="sibTrans" cxnId="{AA1B7D4A-EDF2-4B6B-A779-BCAE73CCD48A}">
      <dgm:prSet/>
      <dgm:spPr/>
      <dgm:t>
        <a:bodyPr/>
        <a:lstStyle/>
        <a:p>
          <a:endParaRPr lang="is-IS"/>
        </a:p>
      </dgm:t>
    </dgm:pt>
    <dgm:pt modelId="{234CF66C-00D8-4CE0-915B-5AB48C198F53}">
      <dgm:prSet phldrT="[Text]"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s-IS" dirty="0" smtClean="0">
              <a:solidFill>
                <a:schemeClr val="bg1"/>
              </a:solidFill>
            </a:rPr>
            <a:t>Umfangsmat og tímalína </a:t>
          </a:r>
          <a:endParaRPr lang="is-IS" dirty="0">
            <a:solidFill>
              <a:schemeClr val="bg1"/>
            </a:solidFill>
          </a:endParaRPr>
        </a:p>
      </dgm:t>
    </dgm:pt>
    <dgm:pt modelId="{5303D2B2-A542-4DF1-A8CC-C5F56147BAEB}" type="parTrans" cxnId="{7F6A596E-BC38-4FC5-8ABC-69FEAFB67EE0}">
      <dgm:prSet/>
      <dgm:spPr/>
      <dgm:t>
        <a:bodyPr/>
        <a:lstStyle/>
        <a:p>
          <a:endParaRPr lang="is-IS"/>
        </a:p>
      </dgm:t>
    </dgm:pt>
    <dgm:pt modelId="{DCE8F9AD-B756-4A02-AE2A-3D39BCFB85CA}" type="sibTrans" cxnId="{7F6A596E-BC38-4FC5-8ABC-69FEAFB67EE0}">
      <dgm:prSet/>
      <dgm:spPr/>
      <dgm:t>
        <a:bodyPr/>
        <a:lstStyle/>
        <a:p>
          <a:endParaRPr lang="is-IS"/>
        </a:p>
      </dgm:t>
    </dgm:pt>
    <dgm:pt modelId="{AAE6B05B-4490-4636-B7CF-3C94970D31DA}">
      <dgm:prSet phldrT="[Text]"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s-IS" dirty="0" smtClean="0">
              <a:solidFill>
                <a:schemeClr val="bg1"/>
              </a:solidFill>
            </a:rPr>
            <a:t>Sögugerð</a:t>
          </a:r>
          <a:endParaRPr lang="is-IS" dirty="0">
            <a:solidFill>
              <a:schemeClr val="bg1"/>
            </a:solidFill>
          </a:endParaRPr>
        </a:p>
      </dgm:t>
    </dgm:pt>
    <dgm:pt modelId="{77CC15EA-8B1C-4EF1-AE4A-3A57537F4ED4}" type="parTrans" cxnId="{37DDECE6-AA02-48A3-BCFF-D1ED839FD577}">
      <dgm:prSet/>
      <dgm:spPr/>
      <dgm:t>
        <a:bodyPr/>
        <a:lstStyle/>
        <a:p>
          <a:endParaRPr lang="is-IS"/>
        </a:p>
      </dgm:t>
    </dgm:pt>
    <dgm:pt modelId="{E528A211-7FE7-4D45-AAFD-965D35E5BDB9}" type="sibTrans" cxnId="{37DDECE6-AA02-48A3-BCFF-D1ED839FD577}">
      <dgm:prSet/>
      <dgm:spPr/>
      <dgm:t>
        <a:bodyPr/>
        <a:lstStyle/>
        <a:p>
          <a:endParaRPr lang="is-IS"/>
        </a:p>
      </dgm:t>
    </dgm:pt>
    <dgm:pt modelId="{0579946C-8840-418D-8D5B-0DCBD017AB3A}">
      <dgm:prSet phldrT="[Text]"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s-IS" dirty="0" smtClean="0">
              <a:solidFill>
                <a:schemeClr val="bg1"/>
              </a:solidFill>
            </a:rPr>
            <a:t>Umfangsmat og tímalína uppfærð</a:t>
          </a:r>
          <a:endParaRPr lang="is-IS" dirty="0">
            <a:solidFill>
              <a:schemeClr val="bg1"/>
            </a:solidFill>
          </a:endParaRPr>
        </a:p>
      </dgm:t>
    </dgm:pt>
    <dgm:pt modelId="{67732799-E5EB-44EE-8562-D9BB24ABBAF2}" type="parTrans" cxnId="{41C18ED6-3811-4CE9-ACD0-ED3B6D30AA6E}">
      <dgm:prSet/>
      <dgm:spPr/>
      <dgm:t>
        <a:bodyPr/>
        <a:lstStyle/>
        <a:p>
          <a:endParaRPr lang="is-IS"/>
        </a:p>
      </dgm:t>
    </dgm:pt>
    <dgm:pt modelId="{A0519E8A-40FE-48B3-80FF-0C6B5A7C97B9}" type="sibTrans" cxnId="{41C18ED6-3811-4CE9-ACD0-ED3B6D30AA6E}">
      <dgm:prSet/>
      <dgm:spPr/>
      <dgm:t>
        <a:bodyPr/>
        <a:lstStyle/>
        <a:p>
          <a:endParaRPr lang="is-IS"/>
        </a:p>
      </dgm:t>
    </dgm:pt>
    <dgm:pt modelId="{0B9FDC40-BDFB-451C-9028-8EED00FCABBF}">
      <dgm:prSet/>
      <dgm:spPr>
        <a:solidFill>
          <a:schemeClr val="tx2"/>
        </a:solidFill>
      </dgm:spPr>
      <dgm:t>
        <a:bodyPr/>
        <a:lstStyle/>
        <a:p>
          <a:r>
            <a:rPr lang="is-IS" b="1" dirty="0" smtClean="0"/>
            <a:t>Frá hugmynd að verkefni</a:t>
          </a:r>
          <a:endParaRPr lang="is-IS" b="1" dirty="0"/>
        </a:p>
      </dgm:t>
    </dgm:pt>
    <dgm:pt modelId="{3DEFE5BB-0DE4-431C-813C-B80F205EDC72}" type="parTrans" cxnId="{86ED3688-A791-40CE-B412-DC712C273C8F}">
      <dgm:prSet/>
      <dgm:spPr/>
      <dgm:t>
        <a:bodyPr/>
        <a:lstStyle/>
        <a:p>
          <a:endParaRPr lang="is-IS"/>
        </a:p>
      </dgm:t>
    </dgm:pt>
    <dgm:pt modelId="{DE8CF7EE-E9AB-4588-A11E-9526187CA3B7}" type="sibTrans" cxnId="{86ED3688-A791-40CE-B412-DC712C273C8F}">
      <dgm:prSet/>
      <dgm:spPr/>
      <dgm:t>
        <a:bodyPr/>
        <a:lstStyle/>
        <a:p>
          <a:endParaRPr lang="is-IS"/>
        </a:p>
      </dgm:t>
    </dgm:pt>
    <dgm:pt modelId="{E9B94D1D-9A3C-4EF9-ACB0-189D8F901716}">
      <dgm:prSet/>
      <dgm:spPr>
        <a:solidFill>
          <a:schemeClr val="tx2">
            <a:lumMod val="5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s-IS" dirty="0" smtClean="0">
              <a:solidFill>
                <a:schemeClr val="bg1"/>
              </a:solidFill>
            </a:rPr>
            <a:t>Verkefnistillaga</a:t>
          </a:r>
          <a:endParaRPr lang="is-IS" dirty="0">
            <a:solidFill>
              <a:schemeClr val="bg1"/>
            </a:solidFill>
          </a:endParaRPr>
        </a:p>
      </dgm:t>
    </dgm:pt>
    <dgm:pt modelId="{709755E4-970E-4864-954A-5F641E493D19}" type="parTrans" cxnId="{DD3B4C4E-C84C-44BC-B495-6216E62D3A87}">
      <dgm:prSet/>
      <dgm:spPr/>
      <dgm:t>
        <a:bodyPr/>
        <a:lstStyle/>
        <a:p>
          <a:endParaRPr lang="is-IS"/>
        </a:p>
      </dgm:t>
    </dgm:pt>
    <dgm:pt modelId="{06ACE9D7-5D8F-4E6F-9300-28B55878003E}" type="sibTrans" cxnId="{DD3B4C4E-C84C-44BC-B495-6216E62D3A87}">
      <dgm:prSet/>
      <dgm:spPr/>
      <dgm:t>
        <a:bodyPr/>
        <a:lstStyle/>
        <a:p>
          <a:endParaRPr lang="is-IS"/>
        </a:p>
      </dgm:t>
    </dgm:pt>
    <dgm:pt modelId="{81CDCE9E-AF44-4B51-9A5A-37060365D2FC}">
      <dgm:prSet/>
      <dgm:spPr>
        <a:solidFill>
          <a:schemeClr val="tx2">
            <a:lumMod val="5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s-IS" dirty="0" smtClean="0">
              <a:solidFill>
                <a:schemeClr val="bg1"/>
              </a:solidFill>
            </a:rPr>
            <a:t>Gróft umfangsmat</a:t>
          </a:r>
          <a:r>
            <a:rPr lang="is-IS" dirty="0" smtClean="0"/>
            <a:t>	</a:t>
          </a:r>
          <a:endParaRPr lang="is-IS" dirty="0"/>
        </a:p>
      </dgm:t>
    </dgm:pt>
    <dgm:pt modelId="{E6E74778-F44C-40FB-BDC0-FD75A10C9EC6}" type="parTrans" cxnId="{9FD3FA9E-F8BF-4D7A-BD26-5B8B3A5900CD}">
      <dgm:prSet/>
      <dgm:spPr/>
      <dgm:t>
        <a:bodyPr/>
        <a:lstStyle/>
        <a:p>
          <a:endParaRPr lang="is-IS"/>
        </a:p>
      </dgm:t>
    </dgm:pt>
    <dgm:pt modelId="{E39D4FE1-DC3C-4096-B998-D57A2395014E}" type="sibTrans" cxnId="{9FD3FA9E-F8BF-4D7A-BD26-5B8B3A5900CD}">
      <dgm:prSet/>
      <dgm:spPr/>
      <dgm:t>
        <a:bodyPr/>
        <a:lstStyle/>
        <a:p>
          <a:endParaRPr lang="is-IS"/>
        </a:p>
      </dgm:t>
    </dgm:pt>
    <dgm:pt modelId="{76197D9D-9084-4219-8346-EC1CDA22081E}">
      <dgm:prSet/>
      <dgm:spPr>
        <a:solidFill>
          <a:schemeClr val="tx2">
            <a:lumMod val="5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s-IS" dirty="0">
            <a:solidFill>
              <a:schemeClr val="accent5">
                <a:lumMod val="25000"/>
              </a:schemeClr>
            </a:solidFill>
          </a:endParaRPr>
        </a:p>
      </dgm:t>
    </dgm:pt>
    <dgm:pt modelId="{7E6E6F48-D481-45F3-9D30-6BE777BEF2F5}" type="parTrans" cxnId="{F4D25662-F321-4CF8-8CB1-6D425BB9C787}">
      <dgm:prSet/>
      <dgm:spPr/>
      <dgm:t>
        <a:bodyPr/>
        <a:lstStyle/>
        <a:p>
          <a:endParaRPr lang="is-IS"/>
        </a:p>
      </dgm:t>
    </dgm:pt>
    <dgm:pt modelId="{9225F8CB-BB47-46FC-8C23-FA11D186CC14}" type="sibTrans" cxnId="{F4D25662-F321-4CF8-8CB1-6D425BB9C787}">
      <dgm:prSet/>
      <dgm:spPr/>
      <dgm:t>
        <a:bodyPr/>
        <a:lstStyle/>
        <a:p>
          <a:endParaRPr lang="is-IS"/>
        </a:p>
      </dgm:t>
    </dgm:pt>
    <dgm:pt modelId="{11714F9A-2D0C-4A9C-AF35-00A7379D906F}">
      <dgm:prSet phldrT="[Text]"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s-IS" dirty="0">
            <a:solidFill>
              <a:schemeClr val="accent5">
                <a:lumMod val="25000"/>
              </a:schemeClr>
            </a:solidFill>
          </a:endParaRPr>
        </a:p>
      </dgm:t>
    </dgm:pt>
    <dgm:pt modelId="{5480A5DD-7D86-4F2B-8E2B-BF90765AB7BF}" type="parTrans" cxnId="{01065CC3-ED08-402D-9A89-A6A59E8BD5B1}">
      <dgm:prSet/>
      <dgm:spPr/>
      <dgm:t>
        <a:bodyPr/>
        <a:lstStyle/>
        <a:p>
          <a:endParaRPr lang="is-IS"/>
        </a:p>
      </dgm:t>
    </dgm:pt>
    <dgm:pt modelId="{D71CC162-8666-4889-8D29-C369FC1908BA}" type="sibTrans" cxnId="{01065CC3-ED08-402D-9A89-A6A59E8BD5B1}">
      <dgm:prSet/>
      <dgm:spPr/>
      <dgm:t>
        <a:bodyPr/>
        <a:lstStyle/>
        <a:p>
          <a:endParaRPr lang="is-IS"/>
        </a:p>
      </dgm:t>
    </dgm:pt>
    <dgm:pt modelId="{B2F2F9A4-C82F-42E5-BAFC-265F9D7605F0}">
      <dgm:prSet phldrT="[Text]"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s-IS" dirty="0"/>
        </a:p>
      </dgm:t>
    </dgm:pt>
    <dgm:pt modelId="{6E133D83-4A79-40C7-88D0-1682469808F3}" type="parTrans" cxnId="{E2E2C327-CAC9-4F33-8389-B52C5409138E}">
      <dgm:prSet/>
      <dgm:spPr/>
      <dgm:t>
        <a:bodyPr/>
        <a:lstStyle/>
        <a:p>
          <a:endParaRPr lang="is-IS"/>
        </a:p>
      </dgm:t>
    </dgm:pt>
    <dgm:pt modelId="{E2538565-D71F-4C96-B5C6-0BD2376BB2B1}" type="sibTrans" cxnId="{E2E2C327-CAC9-4F33-8389-B52C5409138E}">
      <dgm:prSet/>
      <dgm:spPr/>
      <dgm:t>
        <a:bodyPr/>
        <a:lstStyle/>
        <a:p>
          <a:endParaRPr lang="is-IS"/>
        </a:p>
      </dgm:t>
    </dgm:pt>
    <dgm:pt modelId="{EECB1171-E393-465E-B205-BB9B2AF16C01}">
      <dgm:prSet phldrT="[Text]"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is-IS" dirty="0"/>
        </a:p>
      </dgm:t>
    </dgm:pt>
    <dgm:pt modelId="{6A81BD3D-E8CF-4344-99CD-A5B40668CF93}" type="parTrans" cxnId="{DE8E6FD1-E092-40EF-B01A-3F2640D7E9B3}">
      <dgm:prSet/>
      <dgm:spPr/>
      <dgm:t>
        <a:bodyPr/>
        <a:lstStyle/>
        <a:p>
          <a:endParaRPr lang="is-IS"/>
        </a:p>
      </dgm:t>
    </dgm:pt>
    <dgm:pt modelId="{C51CAD79-EF04-4157-838C-0545410677F6}" type="sibTrans" cxnId="{DE8E6FD1-E092-40EF-B01A-3F2640D7E9B3}">
      <dgm:prSet/>
      <dgm:spPr/>
      <dgm:t>
        <a:bodyPr/>
        <a:lstStyle/>
        <a:p>
          <a:endParaRPr lang="is-IS"/>
        </a:p>
      </dgm:t>
    </dgm:pt>
    <dgm:pt modelId="{CFABB6E5-6240-4160-AB14-AF9C504D10CE}" type="pres">
      <dgm:prSet presAssocID="{5D7209C5-87AB-41D3-AFDC-D5B3DEA26D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9C3035EC-5772-484C-9C73-96A7A132B2D4}" type="pres">
      <dgm:prSet presAssocID="{0B9FDC40-BDFB-451C-9028-8EED00FCABBF}" presName="composite" presStyleCnt="0"/>
      <dgm:spPr/>
      <dgm:t>
        <a:bodyPr/>
        <a:lstStyle/>
        <a:p>
          <a:endParaRPr lang="is-IS"/>
        </a:p>
      </dgm:t>
    </dgm:pt>
    <dgm:pt modelId="{EB5DEFCA-ECF2-454C-BE00-A984F6FC4021}" type="pres">
      <dgm:prSet presAssocID="{0B9FDC40-BDFB-451C-9028-8EED00FCABB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34886D6F-AC9D-4E88-9A35-33E52B58ED6A}" type="pres">
      <dgm:prSet presAssocID="{0B9FDC40-BDFB-451C-9028-8EED00FCABBF}" presName="desTx" presStyleLbl="revTx" presStyleIdx="0" presStyleCnt="4" custLinFactNeighborX="5622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is-IS"/>
        </a:p>
      </dgm:t>
    </dgm:pt>
    <dgm:pt modelId="{C6FBBB62-ED68-4252-B038-D1B8278DB673}" type="pres">
      <dgm:prSet presAssocID="{DE8CF7EE-E9AB-4588-A11E-9526187CA3B7}" presName="space" presStyleCnt="0"/>
      <dgm:spPr/>
      <dgm:t>
        <a:bodyPr/>
        <a:lstStyle/>
        <a:p>
          <a:endParaRPr lang="is-IS"/>
        </a:p>
      </dgm:t>
    </dgm:pt>
    <dgm:pt modelId="{F1E84F3F-1DCD-43A3-8AAA-6465AF93B0AE}" type="pres">
      <dgm:prSet presAssocID="{4DB4A974-6689-4E80-A62F-EFCA5967D82C}" presName="composite" presStyleCnt="0"/>
      <dgm:spPr/>
      <dgm:t>
        <a:bodyPr/>
        <a:lstStyle/>
        <a:p>
          <a:endParaRPr lang="is-IS"/>
        </a:p>
      </dgm:t>
    </dgm:pt>
    <dgm:pt modelId="{801EFFAD-F13A-498D-8D32-AEAECCA6456E}" type="pres">
      <dgm:prSet presAssocID="{4DB4A974-6689-4E80-A62F-EFCA5967D82C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F3E4FE8B-F611-4FA1-9CE9-4E984CF52772}" type="pres">
      <dgm:prSet presAssocID="{4DB4A974-6689-4E80-A62F-EFCA5967D82C}" presName="desTx" presStyleLbl="revTx" presStyleIdx="1" presStyleCnt="4" custLinFactNeighborX="5698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33D3B609-FD30-4F39-9F3B-F896AF22F659}" type="pres">
      <dgm:prSet presAssocID="{05F8AA0A-CC5C-4E6E-962C-A6243383A8FC}" presName="space" presStyleCnt="0"/>
      <dgm:spPr/>
      <dgm:t>
        <a:bodyPr/>
        <a:lstStyle/>
        <a:p>
          <a:endParaRPr lang="is-IS"/>
        </a:p>
      </dgm:t>
    </dgm:pt>
    <dgm:pt modelId="{AA57791B-A7E8-4C46-9F5E-63846FD69E3F}" type="pres">
      <dgm:prSet presAssocID="{BF3E92C6-F764-4630-9369-AEB286179618}" presName="composite" presStyleCnt="0"/>
      <dgm:spPr/>
      <dgm:t>
        <a:bodyPr/>
        <a:lstStyle/>
        <a:p>
          <a:endParaRPr lang="is-IS"/>
        </a:p>
      </dgm:t>
    </dgm:pt>
    <dgm:pt modelId="{A99E25CD-4C3F-4CAB-8293-BFF26D416E7D}" type="pres">
      <dgm:prSet presAssocID="{BF3E92C6-F764-4630-9369-AEB286179618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D0C037DA-7848-4F59-8684-19656025107C}" type="pres">
      <dgm:prSet presAssocID="{BF3E92C6-F764-4630-9369-AEB286179618}" presName="desTx" presStyleLbl="revTx" presStyleIdx="2" presStyleCnt="4" custLinFactNeighborX="5839" custLinFactNeighborY="241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9A3DE986-7089-4E1A-9097-8B15019815FF}" type="pres">
      <dgm:prSet presAssocID="{DC56DBC5-01A9-42E7-8C9C-2EF81DF30EE6}" presName="space" presStyleCnt="0"/>
      <dgm:spPr/>
      <dgm:t>
        <a:bodyPr/>
        <a:lstStyle/>
        <a:p>
          <a:endParaRPr lang="is-IS"/>
        </a:p>
      </dgm:t>
    </dgm:pt>
    <dgm:pt modelId="{C8C09A19-BD5B-4E36-A5AB-78845FAC17EA}" type="pres">
      <dgm:prSet presAssocID="{610A3773-90B9-4D28-BDA2-A0BEE564AD55}" presName="composite" presStyleCnt="0"/>
      <dgm:spPr/>
      <dgm:t>
        <a:bodyPr/>
        <a:lstStyle/>
        <a:p>
          <a:endParaRPr lang="is-IS"/>
        </a:p>
      </dgm:t>
    </dgm:pt>
    <dgm:pt modelId="{7088C5F1-F334-4CFE-B99B-BCB397FF3324}" type="pres">
      <dgm:prSet presAssocID="{610A3773-90B9-4D28-BDA2-A0BEE564AD55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263F8AAF-8180-4F7F-BDDB-77A39387DC2C}" type="pres">
      <dgm:prSet presAssocID="{610A3773-90B9-4D28-BDA2-A0BEE564AD55}" presName="desTx" presStyleLbl="revTx" presStyleIdx="3" presStyleCnt="4" custLinFactNeighborX="5851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3A8C8935-F11E-462E-B88F-C3524E27C1A0}" srcId="{B2F2F9A4-C82F-42E5-BAFC-265F9D7605F0}" destId="{3B9B76B3-9A41-4F14-B6B2-03053840BDDC}" srcOrd="3" destOrd="0" parTransId="{3E6AB3F2-CDFB-4571-8F5C-F8CFCB57724D}" sibTransId="{1A43ECC9-4FD1-4761-BDA5-9EF349820568}"/>
    <dgm:cxn modelId="{09E3F536-B366-4AC8-B655-9489D77CF234}" type="presOf" srcId="{BF3E92C6-F764-4630-9369-AEB286179618}" destId="{A99E25CD-4C3F-4CAB-8293-BFF26D416E7D}" srcOrd="0" destOrd="0" presId="urn:microsoft.com/office/officeart/2005/8/layout/chevron1"/>
    <dgm:cxn modelId="{86ED3688-A791-40CE-B412-DC712C273C8F}" srcId="{5D7209C5-87AB-41D3-AFDC-D5B3DEA26DD5}" destId="{0B9FDC40-BDFB-451C-9028-8EED00FCABBF}" srcOrd="0" destOrd="0" parTransId="{3DEFE5BB-0DE4-431C-813C-B80F205EDC72}" sibTransId="{DE8CF7EE-E9AB-4588-A11E-9526187CA3B7}"/>
    <dgm:cxn modelId="{EE4F95DC-C633-4FF5-A7EA-0FDBD586C731}" type="presOf" srcId="{610A3773-90B9-4D28-BDA2-A0BEE564AD55}" destId="{7088C5F1-F334-4CFE-B99B-BCB397FF3324}" srcOrd="0" destOrd="0" presId="urn:microsoft.com/office/officeart/2005/8/layout/chevron1"/>
    <dgm:cxn modelId="{4ECD6644-BE45-4EEB-99AB-4D4768815EA0}" type="presOf" srcId="{3B9B76B3-9A41-4F14-B6B2-03053840BDDC}" destId="{D0C037DA-7848-4F59-8684-19656025107C}" srcOrd="0" destOrd="4" presId="urn:microsoft.com/office/officeart/2005/8/layout/chevron1"/>
    <dgm:cxn modelId="{DD3B4C4E-C84C-44BC-B495-6216E62D3A87}" srcId="{76197D9D-9084-4219-8346-EC1CDA22081E}" destId="{E9B94D1D-9A3C-4EF9-ACB0-189D8F901716}" srcOrd="0" destOrd="0" parTransId="{709755E4-970E-4864-954A-5F641E493D19}" sibTransId="{06ACE9D7-5D8F-4E6F-9300-28B55878003E}"/>
    <dgm:cxn modelId="{2A6F25C7-020E-4705-A653-15F82C019B5C}" type="presOf" srcId="{81CDCE9E-AF44-4B51-9A5A-37060365D2FC}" destId="{34886D6F-AC9D-4E88-9A35-33E52B58ED6A}" srcOrd="0" destOrd="2" presId="urn:microsoft.com/office/officeart/2005/8/layout/chevron1"/>
    <dgm:cxn modelId="{41C18ED6-3811-4CE9-ACD0-ED3B6D30AA6E}" srcId="{B2F2F9A4-C82F-42E5-BAFC-265F9D7605F0}" destId="{0579946C-8840-418D-8D5B-0DCBD017AB3A}" srcOrd="2" destOrd="0" parTransId="{67732799-E5EB-44EE-8562-D9BB24ABBAF2}" sibTransId="{A0519E8A-40FE-48B3-80FF-0C6B5A7C97B9}"/>
    <dgm:cxn modelId="{DADF2AEC-F4F7-4963-8DF7-7A1491DE0297}" type="presOf" srcId="{5D7209C5-87AB-41D3-AFDC-D5B3DEA26DD5}" destId="{CFABB6E5-6240-4160-AB14-AF9C504D10CE}" srcOrd="0" destOrd="0" presId="urn:microsoft.com/office/officeart/2005/8/layout/chevron1"/>
    <dgm:cxn modelId="{50089942-1E8E-48A2-B43B-A4CDE5AD7F23}" srcId="{B2F2F9A4-C82F-42E5-BAFC-265F9D7605F0}" destId="{A3D6D870-4A52-4749-BD3B-9AF92B49E45B}" srcOrd="0" destOrd="0" parTransId="{E54F0054-1830-4B41-A205-01A5B1290EC8}" sibTransId="{57D85335-D324-4223-BBE5-72D2E0085E88}"/>
    <dgm:cxn modelId="{35E45F3A-B22B-4B38-9FE2-F7C49E372607}" type="presOf" srcId="{EECB1171-E393-465E-B205-BB9B2AF16C01}" destId="{263F8AAF-8180-4F7F-BDDB-77A39387DC2C}" srcOrd="0" destOrd="0" presId="urn:microsoft.com/office/officeart/2005/8/layout/chevron1"/>
    <dgm:cxn modelId="{03D8AA7C-5A51-426B-A002-C27FC73189E7}" srcId="{5D7209C5-87AB-41D3-AFDC-D5B3DEA26DD5}" destId="{4DB4A974-6689-4E80-A62F-EFCA5967D82C}" srcOrd="1" destOrd="0" parTransId="{826A232E-22C1-408E-A031-CE03A9B8D488}" sibTransId="{05F8AA0A-CC5C-4E6E-962C-A6243383A8FC}"/>
    <dgm:cxn modelId="{9FD3FA9E-F8BF-4D7A-BD26-5B8B3A5900CD}" srcId="{76197D9D-9084-4219-8346-EC1CDA22081E}" destId="{81CDCE9E-AF44-4B51-9A5A-37060365D2FC}" srcOrd="1" destOrd="0" parTransId="{E6E74778-F44C-40FB-BDC0-FD75A10C9EC6}" sibTransId="{E39D4FE1-DC3C-4096-B998-D57A2395014E}"/>
    <dgm:cxn modelId="{37DDECE6-AA02-48A3-BCFF-D1ED839FD577}" srcId="{B2F2F9A4-C82F-42E5-BAFC-265F9D7605F0}" destId="{AAE6B05B-4490-4636-B7CF-3C94970D31DA}" srcOrd="1" destOrd="0" parTransId="{77CC15EA-8B1C-4EF1-AE4A-3A57537F4ED4}" sibTransId="{E528A211-7FE7-4D45-AAFD-965D35E5BDB9}"/>
    <dgm:cxn modelId="{AA1B0DFC-43ED-4129-B5B1-BB66166CBF36}" type="presOf" srcId="{4DB4A974-6689-4E80-A62F-EFCA5967D82C}" destId="{801EFFAD-F13A-498D-8D32-AEAECCA6456E}" srcOrd="0" destOrd="0" presId="urn:microsoft.com/office/officeart/2005/8/layout/chevron1"/>
    <dgm:cxn modelId="{B6659793-8D87-4825-AE42-C6B0414CD6E8}" type="presOf" srcId="{04964E12-066D-4631-B83B-870648F7ACF4}" destId="{263F8AAF-8180-4F7F-BDDB-77A39387DC2C}" srcOrd="0" destOrd="1" presId="urn:microsoft.com/office/officeart/2005/8/layout/chevron1"/>
    <dgm:cxn modelId="{5020EEBD-5F41-40DB-9F3A-9223FEDBA888}" srcId="{EECB1171-E393-465E-B205-BB9B2AF16C01}" destId="{04964E12-066D-4631-B83B-870648F7ACF4}" srcOrd="0" destOrd="0" parTransId="{AE73A7E5-B1B2-441F-AF5F-1CC518FFF8E1}" sibTransId="{CEDEF7E7-F7AA-406C-9755-4C9A533E5FB3}"/>
    <dgm:cxn modelId="{DE8E6FD1-E092-40EF-B01A-3F2640D7E9B3}" srcId="{610A3773-90B9-4D28-BDA2-A0BEE564AD55}" destId="{EECB1171-E393-465E-B205-BB9B2AF16C01}" srcOrd="0" destOrd="0" parTransId="{6A81BD3D-E8CF-4344-99CD-A5B40668CF93}" sibTransId="{C51CAD79-EF04-4157-838C-0545410677F6}"/>
    <dgm:cxn modelId="{01065CC3-ED08-402D-9A89-A6A59E8BD5B1}" srcId="{4DB4A974-6689-4E80-A62F-EFCA5967D82C}" destId="{11714F9A-2D0C-4A9C-AF35-00A7379D906F}" srcOrd="0" destOrd="0" parTransId="{5480A5DD-7D86-4F2B-8E2B-BF90765AB7BF}" sibTransId="{D71CC162-8666-4889-8D29-C369FC1908BA}"/>
    <dgm:cxn modelId="{11223DEA-3C51-47AF-9921-CCB9A03D7E1C}" type="presOf" srcId="{234CF66C-00D8-4CE0-915B-5AB48C198F53}" destId="{F3E4FE8B-F611-4FA1-9CE9-4E984CF52772}" srcOrd="0" destOrd="2" presId="urn:microsoft.com/office/officeart/2005/8/layout/chevron1"/>
    <dgm:cxn modelId="{498F704E-11D7-4A18-B13F-D02274F2D18D}" srcId="{5D7209C5-87AB-41D3-AFDC-D5B3DEA26DD5}" destId="{BF3E92C6-F764-4630-9369-AEB286179618}" srcOrd="2" destOrd="0" parTransId="{0D028D30-895B-4D8F-A6C3-F233FD5C7840}" sibTransId="{DC56DBC5-01A9-42E7-8C9C-2EF81DF30EE6}"/>
    <dgm:cxn modelId="{30E5BDE9-197E-43FD-B52E-ADDDAEB02AC6}" type="presOf" srcId="{0B9FDC40-BDFB-451C-9028-8EED00FCABBF}" destId="{EB5DEFCA-ECF2-454C-BE00-A984F6FC4021}" srcOrd="0" destOrd="0" presId="urn:microsoft.com/office/officeart/2005/8/layout/chevron1"/>
    <dgm:cxn modelId="{F4D25662-F321-4CF8-8CB1-6D425BB9C787}" srcId="{0B9FDC40-BDFB-451C-9028-8EED00FCABBF}" destId="{76197D9D-9084-4219-8346-EC1CDA22081E}" srcOrd="0" destOrd="0" parTransId="{7E6E6F48-D481-45F3-9D30-6BE777BEF2F5}" sibTransId="{9225F8CB-BB47-46FC-8C23-FA11D186CC14}"/>
    <dgm:cxn modelId="{7F6A596E-BC38-4FC5-8ABC-69FEAFB67EE0}" srcId="{11714F9A-2D0C-4A9C-AF35-00A7379D906F}" destId="{234CF66C-00D8-4CE0-915B-5AB48C198F53}" srcOrd="1" destOrd="0" parTransId="{5303D2B2-A542-4DF1-A8CC-C5F56147BAEB}" sibTransId="{DCE8F9AD-B756-4A02-AE2A-3D39BCFB85CA}"/>
    <dgm:cxn modelId="{274B93BD-E32A-445A-A364-B233421F39C8}" type="presOf" srcId="{E9B94D1D-9A3C-4EF9-ACB0-189D8F901716}" destId="{34886D6F-AC9D-4E88-9A35-33E52B58ED6A}" srcOrd="0" destOrd="1" presId="urn:microsoft.com/office/officeart/2005/8/layout/chevron1"/>
    <dgm:cxn modelId="{83FA08EB-3FE8-4BE4-98B6-E7536B8076F1}" type="presOf" srcId="{A3D6D870-4A52-4749-BD3B-9AF92B49E45B}" destId="{D0C037DA-7848-4F59-8684-19656025107C}" srcOrd="0" destOrd="1" presId="urn:microsoft.com/office/officeart/2005/8/layout/chevron1"/>
    <dgm:cxn modelId="{AA1B7D4A-EDF2-4B6B-A779-BCAE73CCD48A}" srcId="{EECB1171-E393-465E-B205-BB9B2AF16C01}" destId="{C96B9C77-C7AF-4077-8F0A-02A2AF0BD71E}" srcOrd="1" destOrd="0" parTransId="{958C65C5-7DC5-4A1A-8797-B46DE7978694}" sibTransId="{AD7B1C19-A55C-4CA5-9C4A-5F29BCEA95E9}"/>
    <dgm:cxn modelId="{D0490888-F6BF-40F0-8FB2-E584C6C3D5C8}" type="presOf" srcId="{C96B9C77-C7AF-4077-8F0A-02A2AF0BD71E}" destId="{263F8AAF-8180-4F7F-BDDB-77A39387DC2C}" srcOrd="0" destOrd="2" presId="urn:microsoft.com/office/officeart/2005/8/layout/chevron1"/>
    <dgm:cxn modelId="{7A3ED497-D0E4-4C49-A0F7-B8F432883149}" type="presOf" srcId="{AAE6B05B-4490-4636-B7CF-3C94970D31DA}" destId="{D0C037DA-7848-4F59-8684-19656025107C}" srcOrd="0" destOrd="2" presId="urn:microsoft.com/office/officeart/2005/8/layout/chevron1"/>
    <dgm:cxn modelId="{EE125F4D-F519-4414-A246-4203406DB7CD}" type="presOf" srcId="{B2F2F9A4-C82F-42E5-BAFC-265F9D7605F0}" destId="{D0C037DA-7848-4F59-8684-19656025107C}" srcOrd="0" destOrd="0" presId="urn:microsoft.com/office/officeart/2005/8/layout/chevron1"/>
    <dgm:cxn modelId="{E2E2C327-CAC9-4F33-8389-B52C5409138E}" srcId="{BF3E92C6-F764-4630-9369-AEB286179618}" destId="{B2F2F9A4-C82F-42E5-BAFC-265F9D7605F0}" srcOrd="0" destOrd="0" parTransId="{6E133D83-4A79-40C7-88D0-1682469808F3}" sibTransId="{E2538565-D71F-4C96-B5C6-0BD2376BB2B1}"/>
    <dgm:cxn modelId="{E372A606-C46A-4F25-9926-3ADC394C013D}" type="presOf" srcId="{76197D9D-9084-4219-8346-EC1CDA22081E}" destId="{34886D6F-AC9D-4E88-9A35-33E52B58ED6A}" srcOrd="0" destOrd="0" presId="urn:microsoft.com/office/officeart/2005/8/layout/chevron1"/>
    <dgm:cxn modelId="{4B81373D-D9EA-4F52-B157-3B8CBA04711D}" srcId="{11714F9A-2D0C-4A9C-AF35-00A7379D906F}" destId="{CEE44ABD-A644-49D9-B34C-6C181264B91D}" srcOrd="0" destOrd="0" parTransId="{F1D836B2-1733-4335-8CB0-773297EC5947}" sibTransId="{9CB67B05-87BC-45E7-9F99-A1821E3D2F53}"/>
    <dgm:cxn modelId="{715BA7B8-B554-4C72-BE75-6DEBF9CE00FE}" type="presOf" srcId="{0579946C-8840-418D-8D5B-0DCBD017AB3A}" destId="{D0C037DA-7848-4F59-8684-19656025107C}" srcOrd="0" destOrd="3" presId="urn:microsoft.com/office/officeart/2005/8/layout/chevron1"/>
    <dgm:cxn modelId="{04A6578A-AF4E-41D6-B5C0-17537ECF468D}" type="presOf" srcId="{11714F9A-2D0C-4A9C-AF35-00A7379D906F}" destId="{F3E4FE8B-F611-4FA1-9CE9-4E984CF52772}" srcOrd="0" destOrd="0" presId="urn:microsoft.com/office/officeart/2005/8/layout/chevron1"/>
    <dgm:cxn modelId="{6EAA6AC0-E431-4EB0-9320-468A9750121B}" type="presOf" srcId="{CEE44ABD-A644-49D9-B34C-6C181264B91D}" destId="{F3E4FE8B-F611-4FA1-9CE9-4E984CF52772}" srcOrd="0" destOrd="1" presId="urn:microsoft.com/office/officeart/2005/8/layout/chevron1"/>
    <dgm:cxn modelId="{DC6746B3-ACAE-48E5-BD76-649CB883E1D8}" srcId="{5D7209C5-87AB-41D3-AFDC-D5B3DEA26DD5}" destId="{610A3773-90B9-4D28-BDA2-A0BEE564AD55}" srcOrd="3" destOrd="0" parTransId="{2A0955DA-37E2-43C2-B1C1-1C5E65AAC4DD}" sibTransId="{F1A848BF-0565-4827-80DA-C5B2A2104C42}"/>
    <dgm:cxn modelId="{E66DE50E-8D4B-407D-BF85-F2450DB1CD78}" type="presParOf" srcId="{CFABB6E5-6240-4160-AB14-AF9C504D10CE}" destId="{9C3035EC-5772-484C-9C73-96A7A132B2D4}" srcOrd="0" destOrd="0" presId="urn:microsoft.com/office/officeart/2005/8/layout/chevron1"/>
    <dgm:cxn modelId="{2AAACE6A-6BA4-4D61-8F85-988C3FB9615D}" type="presParOf" srcId="{9C3035EC-5772-484C-9C73-96A7A132B2D4}" destId="{EB5DEFCA-ECF2-454C-BE00-A984F6FC4021}" srcOrd="0" destOrd="0" presId="urn:microsoft.com/office/officeart/2005/8/layout/chevron1"/>
    <dgm:cxn modelId="{E92C948F-EACA-4785-9ECF-0DB6F275EF58}" type="presParOf" srcId="{9C3035EC-5772-484C-9C73-96A7A132B2D4}" destId="{34886D6F-AC9D-4E88-9A35-33E52B58ED6A}" srcOrd="1" destOrd="0" presId="urn:microsoft.com/office/officeart/2005/8/layout/chevron1"/>
    <dgm:cxn modelId="{84755ABE-EC64-483C-A98C-56B6A86EE0C4}" type="presParOf" srcId="{CFABB6E5-6240-4160-AB14-AF9C504D10CE}" destId="{C6FBBB62-ED68-4252-B038-D1B8278DB673}" srcOrd="1" destOrd="0" presId="urn:microsoft.com/office/officeart/2005/8/layout/chevron1"/>
    <dgm:cxn modelId="{D856E2B8-D570-4DA4-80D7-BD5F89C4A1BF}" type="presParOf" srcId="{CFABB6E5-6240-4160-AB14-AF9C504D10CE}" destId="{F1E84F3F-1DCD-43A3-8AAA-6465AF93B0AE}" srcOrd="2" destOrd="0" presId="urn:microsoft.com/office/officeart/2005/8/layout/chevron1"/>
    <dgm:cxn modelId="{5F07F9CC-7F59-4312-AE2B-646C2B2AF412}" type="presParOf" srcId="{F1E84F3F-1DCD-43A3-8AAA-6465AF93B0AE}" destId="{801EFFAD-F13A-498D-8D32-AEAECCA6456E}" srcOrd="0" destOrd="0" presId="urn:microsoft.com/office/officeart/2005/8/layout/chevron1"/>
    <dgm:cxn modelId="{7044F5B9-A311-4B13-9C9F-6285AE00C3D9}" type="presParOf" srcId="{F1E84F3F-1DCD-43A3-8AAA-6465AF93B0AE}" destId="{F3E4FE8B-F611-4FA1-9CE9-4E984CF52772}" srcOrd="1" destOrd="0" presId="urn:microsoft.com/office/officeart/2005/8/layout/chevron1"/>
    <dgm:cxn modelId="{817D2D7A-8998-42A9-9763-388C1EE573E9}" type="presParOf" srcId="{CFABB6E5-6240-4160-AB14-AF9C504D10CE}" destId="{33D3B609-FD30-4F39-9F3B-F896AF22F659}" srcOrd="3" destOrd="0" presId="urn:microsoft.com/office/officeart/2005/8/layout/chevron1"/>
    <dgm:cxn modelId="{416F20F9-0728-4645-BB2E-8B06B30B9E2D}" type="presParOf" srcId="{CFABB6E5-6240-4160-AB14-AF9C504D10CE}" destId="{AA57791B-A7E8-4C46-9F5E-63846FD69E3F}" srcOrd="4" destOrd="0" presId="urn:microsoft.com/office/officeart/2005/8/layout/chevron1"/>
    <dgm:cxn modelId="{813FACB1-4C8B-4231-B5A7-78C6D1AFF851}" type="presParOf" srcId="{AA57791B-A7E8-4C46-9F5E-63846FD69E3F}" destId="{A99E25CD-4C3F-4CAB-8293-BFF26D416E7D}" srcOrd="0" destOrd="0" presId="urn:microsoft.com/office/officeart/2005/8/layout/chevron1"/>
    <dgm:cxn modelId="{A03B011F-5C50-4773-B497-15D274AD3AB1}" type="presParOf" srcId="{AA57791B-A7E8-4C46-9F5E-63846FD69E3F}" destId="{D0C037DA-7848-4F59-8684-19656025107C}" srcOrd="1" destOrd="0" presId="urn:microsoft.com/office/officeart/2005/8/layout/chevron1"/>
    <dgm:cxn modelId="{B4AECF6D-E8CD-4FE8-B829-404C50640A0B}" type="presParOf" srcId="{CFABB6E5-6240-4160-AB14-AF9C504D10CE}" destId="{9A3DE986-7089-4E1A-9097-8B15019815FF}" srcOrd="5" destOrd="0" presId="urn:microsoft.com/office/officeart/2005/8/layout/chevron1"/>
    <dgm:cxn modelId="{C392511C-CC96-4640-AC06-6C41D992E745}" type="presParOf" srcId="{CFABB6E5-6240-4160-AB14-AF9C504D10CE}" destId="{C8C09A19-BD5B-4E36-A5AB-78845FAC17EA}" srcOrd="6" destOrd="0" presId="urn:microsoft.com/office/officeart/2005/8/layout/chevron1"/>
    <dgm:cxn modelId="{5EF61554-9170-41C1-9186-3A57BF3B11D9}" type="presParOf" srcId="{C8C09A19-BD5B-4E36-A5AB-78845FAC17EA}" destId="{7088C5F1-F334-4CFE-B99B-BCB397FF3324}" srcOrd="0" destOrd="0" presId="urn:microsoft.com/office/officeart/2005/8/layout/chevron1"/>
    <dgm:cxn modelId="{7EA1E110-706B-4C11-97BB-D3080562F7AC}" type="presParOf" srcId="{C8C09A19-BD5B-4E36-A5AB-78845FAC17EA}" destId="{263F8AAF-8180-4F7F-BDDB-77A39387DC2C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DEFCA-ECF2-454C-BE00-A984F6FC4021}">
      <dsp:nvSpPr>
        <dsp:cNvPr id="0" name=""/>
        <dsp:cNvSpPr/>
      </dsp:nvSpPr>
      <dsp:spPr>
        <a:xfrm>
          <a:off x="4190" y="861465"/>
          <a:ext cx="2020613" cy="702000"/>
        </a:xfrm>
        <a:prstGeom prst="chevron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300" b="1" kern="1200" dirty="0" smtClean="0"/>
            <a:t>Frá hugmynd að verkefni</a:t>
          </a:r>
          <a:endParaRPr lang="is-IS" sz="1300" b="1" kern="1200" dirty="0"/>
        </a:p>
      </dsp:txBody>
      <dsp:txXfrm>
        <a:off x="355190" y="861465"/>
        <a:ext cx="1318613" cy="702000"/>
      </dsp:txXfrm>
    </dsp:sp>
    <dsp:sp modelId="{34886D6F-AC9D-4E88-9A35-33E52B58ED6A}">
      <dsp:nvSpPr>
        <dsp:cNvPr id="0" name=""/>
        <dsp:cNvSpPr/>
      </dsp:nvSpPr>
      <dsp:spPr>
        <a:xfrm>
          <a:off x="95069" y="1651215"/>
          <a:ext cx="1616491" cy="1233984"/>
        </a:xfrm>
        <a:prstGeom prst="flowChartProcess">
          <a:avLst/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s-IS" sz="1300" kern="1200" dirty="0">
            <a:solidFill>
              <a:schemeClr val="accent5">
                <a:lumMod val="25000"/>
              </a:schemeClr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300" kern="1200" dirty="0" smtClean="0">
              <a:solidFill>
                <a:schemeClr val="bg1"/>
              </a:solidFill>
            </a:rPr>
            <a:t>Verkefnistillaga</a:t>
          </a:r>
          <a:endParaRPr lang="is-IS" sz="1300" kern="1200" dirty="0">
            <a:solidFill>
              <a:schemeClr val="bg1"/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300" kern="1200" dirty="0" smtClean="0">
              <a:solidFill>
                <a:schemeClr val="bg1"/>
              </a:solidFill>
            </a:rPr>
            <a:t>Gróft umfangsmat</a:t>
          </a:r>
          <a:r>
            <a:rPr lang="is-IS" sz="1300" kern="1200" dirty="0" smtClean="0"/>
            <a:t>	</a:t>
          </a:r>
          <a:endParaRPr lang="is-IS" sz="1300" kern="1200" dirty="0"/>
        </a:p>
      </dsp:txBody>
      <dsp:txXfrm>
        <a:off x="95069" y="1651215"/>
        <a:ext cx="1616491" cy="1233984"/>
      </dsp:txXfrm>
    </dsp:sp>
    <dsp:sp modelId="{801EFFAD-F13A-498D-8D32-AEAECCA6456E}">
      <dsp:nvSpPr>
        <dsp:cNvPr id="0" name=""/>
        <dsp:cNvSpPr/>
      </dsp:nvSpPr>
      <dsp:spPr>
        <a:xfrm>
          <a:off x="1808804" y="861465"/>
          <a:ext cx="2020613" cy="702000"/>
        </a:xfrm>
        <a:prstGeom prst="chevron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300" b="1" kern="1200" dirty="0" err="1" smtClean="0"/>
            <a:t>Verkefnasræs</a:t>
          </a:r>
          <a:r>
            <a:rPr lang="is-IS" sz="1300" b="1" kern="1200" dirty="0" smtClean="0"/>
            <a:t>	</a:t>
          </a:r>
          <a:endParaRPr lang="is-IS" sz="1300" b="1" kern="1200" dirty="0"/>
        </a:p>
      </dsp:txBody>
      <dsp:txXfrm>
        <a:off x="2159804" y="861465"/>
        <a:ext cx="1318613" cy="702000"/>
      </dsp:txXfrm>
    </dsp:sp>
    <dsp:sp modelId="{F3E4FE8B-F611-4FA1-9CE9-4E984CF52772}">
      <dsp:nvSpPr>
        <dsp:cNvPr id="0" name=""/>
        <dsp:cNvSpPr/>
      </dsp:nvSpPr>
      <dsp:spPr>
        <a:xfrm>
          <a:off x="1900912" y="1651215"/>
          <a:ext cx="1616491" cy="1233984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s-IS" sz="1300" kern="1200" dirty="0">
            <a:solidFill>
              <a:schemeClr val="accent5">
                <a:lumMod val="25000"/>
              </a:schemeClr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300" kern="1200" dirty="0" smtClean="0">
              <a:solidFill>
                <a:schemeClr val="bg1"/>
              </a:solidFill>
            </a:rPr>
            <a:t>Verkefnaskilgreining </a:t>
          </a:r>
          <a:endParaRPr lang="is-IS" sz="1300" kern="1200" dirty="0">
            <a:solidFill>
              <a:schemeClr val="bg1"/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300" kern="1200" dirty="0" smtClean="0">
              <a:solidFill>
                <a:schemeClr val="bg1"/>
              </a:solidFill>
            </a:rPr>
            <a:t>Umfangsmat og tímalína </a:t>
          </a:r>
          <a:endParaRPr lang="is-IS" sz="1300" kern="1200" dirty="0">
            <a:solidFill>
              <a:schemeClr val="bg1"/>
            </a:solidFill>
          </a:endParaRPr>
        </a:p>
      </dsp:txBody>
      <dsp:txXfrm>
        <a:off x="1900912" y="1651215"/>
        <a:ext cx="1616491" cy="1233984"/>
      </dsp:txXfrm>
    </dsp:sp>
    <dsp:sp modelId="{A99E25CD-4C3F-4CAB-8293-BFF26D416E7D}">
      <dsp:nvSpPr>
        <dsp:cNvPr id="0" name=""/>
        <dsp:cNvSpPr/>
      </dsp:nvSpPr>
      <dsp:spPr>
        <a:xfrm>
          <a:off x="3613418" y="861465"/>
          <a:ext cx="2020613" cy="702000"/>
        </a:xfrm>
        <a:prstGeom prst="chevron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300" b="1" kern="1200" dirty="0" smtClean="0"/>
            <a:t>Framkvæmd</a:t>
          </a:r>
          <a:endParaRPr lang="is-IS" sz="1300" b="1" kern="1200" dirty="0"/>
        </a:p>
      </dsp:txBody>
      <dsp:txXfrm>
        <a:off x="3964418" y="861465"/>
        <a:ext cx="1318613" cy="702000"/>
      </dsp:txXfrm>
    </dsp:sp>
    <dsp:sp modelId="{D0C037DA-7848-4F59-8684-19656025107C}">
      <dsp:nvSpPr>
        <dsp:cNvPr id="0" name=""/>
        <dsp:cNvSpPr/>
      </dsp:nvSpPr>
      <dsp:spPr>
        <a:xfrm>
          <a:off x="3707805" y="1654189"/>
          <a:ext cx="1616491" cy="1233984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s-I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300" kern="1200" dirty="0" err="1" smtClean="0">
              <a:solidFill>
                <a:schemeClr val="bg1"/>
              </a:solidFill>
            </a:rPr>
            <a:t>Kick</a:t>
          </a:r>
          <a:r>
            <a:rPr lang="is-IS" sz="1300" kern="1200" dirty="0" smtClean="0">
              <a:solidFill>
                <a:schemeClr val="bg1"/>
              </a:solidFill>
            </a:rPr>
            <a:t> </a:t>
          </a:r>
          <a:r>
            <a:rPr lang="is-IS" sz="1300" kern="1200" dirty="0" err="1" smtClean="0">
              <a:solidFill>
                <a:schemeClr val="bg1"/>
              </a:solidFill>
            </a:rPr>
            <a:t>off</a:t>
          </a:r>
          <a:r>
            <a:rPr lang="is-IS" sz="1300" kern="1200" dirty="0" smtClean="0">
              <a:solidFill>
                <a:schemeClr val="bg1"/>
              </a:solidFill>
            </a:rPr>
            <a:t> fundur</a:t>
          </a:r>
          <a:endParaRPr lang="is-IS" sz="1300" kern="1200" dirty="0">
            <a:solidFill>
              <a:schemeClr val="bg1"/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300" kern="1200" dirty="0" smtClean="0">
              <a:solidFill>
                <a:schemeClr val="bg1"/>
              </a:solidFill>
            </a:rPr>
            <a:t>Sögugerð</a:t>
          </a:r>
          <a:endParaRPr lang="is-IS" sz="1300" kern="1200" dirty="0">
            <a:solidFill>
              <a:schemeClr val="bg1"/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300" kern="1200" dirty="0" smtClean="0">
              <a:solidFill>
                <a:schemeClr val="bg1"/>
              </a:solidFill>
            </a:rPr>
            <a:t>Umfangsmat og tímalína uppfærð</a:t>
          </a:r>
          <a:endParaRPr lang="is-IS" sz="1300" kern="1200" dirty="0">
            <a:solidFill>
              <a:schemeClr val="bg1"/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300" kern="1200" dirty="0" smtClean="0">
              <a:solidFill>
                <a:schemeClr val="bg1"/>
              </a:solidFill>
            </a:rPr>
            <a:t>Scrum ferli</a:t>
          </a:r>
          <a:endParaRPr lang="is-IS" sz="1300" kern="1200" dirty="0">
            <a:solidFill>
              <a:schemeClr val="bg1"/>
            </a:solidFill>
          </a:endParaRPr>
        </a:p>
      </dsp:txBody>
      <dsp:txXfrm>
        <a:off x="3707805" y="1654189"/>
        <a:ext cx="1616491" cy="1233984"/>
      </dsp:txXfrm>
    </dsp:sp>
    <dsp:sp modelId="{7088C5F1-F334-4CFE-B99B-BCB397FF3324}">
      <dsp:nvSpPr>
        <dsp:cNvPr id="0" name=""/>
        <dsp:cNvSpPr/>
      </dsp:nvSpPr>
      <dsp:spPr>
        <a:xfrm>
          <a:off x="5418032" y="861465"/>
          <a:ext cx="2020613" cy="702000"/>
        </a:xfrm>
        <a:prstGeom prst="chevron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300" b="1" kern="1200" dirty="0" smtClean="0"/>
            <a:t>Lúkning</a:t>
          </a:r>
          <a:endParaRPr lang="is-IS" sz="1300" b="1" kern="1200" dirty="0"/>
        </a:p>
      </dsp:txBody>
      <dsp:txXfrm>
        <a:off x="5769032" y="861465"/>
        <a:ext cx="1318613" cy="702000"/>
      </dsp:txXfrm>
    </dsp:sp>
    <dsp:sp modelId="{263F8AAF-8180-4F7F-BDDB-77A39387DC2C}">
      <dsp:nvSpPr>
        <dsp:cNvPr id="0" name=""/>
        <dsp:cNvSpPr/>
      </dsp:nvSpPr>
      <dsp:spPr>
        <a:xfrm>
          <a:off x="5512613" y="1651215"/>
          <a:ext cx="1616491" cy="1233984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s-I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300" kern="1200" dirty="0" smtClean="0">
              <a:solidFill>
                <a:schemeClr val="bg1"/>
              </a:solidFill>
            </a:rPr>
            <a:t>Verklokasamningur</a:t>
          </a:r>
          <a:endParaRPr lang="is-IS" sz="1300" kern="1200" dirty="0">
            <a:solidFill>
              <a:schemeClr val="bg1"/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300" kern="1200" dirty="0" smtClean="0">
              <a:solidFill>
                <a:schemeClr val="bg1"/>
              </a:solidFill>
            </a:rPr>
            <a:t>Verklokafundur</a:t>
          </a:r>
          <a:endParaRPr lang="is-IS" sz="1300" kern="1200" dirty="0">
            <a:solidFill>
              <a:schemeClr val="bg1"/>
            </a:solidFill>
          </a:endParaRPr>
        </a:p>
      </dsp:txBody>
      <dsp:txXfrm>
        <a:off x="5512613" y="1651215"/>
        <a:ext cx="1616491" cy="1233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653A8-0CC5-427B-BBF3-8A5A242A934E}" type="datetimeFigureOut">
              <a:rPr lang="is-IS" smtClean="0"/>
              <a:t>13.9.2012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A5F05-D163-47D8-93C4-CCB30866B83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1732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C9079-D512-4654-BC00-56D904E58378}" type="slidenum">
              <a:rPr lang="is-IS" smtClean="0"/>
              <a:pPr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3951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0423-659B-4C83-ADF6-A41DBEBBDAEA}" type="datetimeFigureOut">
              <a:rPr lang="is-IS" smtClean="0"/>
              <a:t>12.9.2012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FD3-F885-40C7-8983-814A87C57230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0423-659B-4C83-ADF6-A41DBEBBDAEA}" type="datetimeFigureOut">
              <a:rPr lang="is-IS" smtClean="0"/>
              <a:t>12.9.2012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FD3-F885-40C7-8983-814A87C57230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0423-659B-4C83-ADF6-A41DBEBBDAEA}" type="datetimeFigureOut">
              <a:rPr lang="is-IS" smtClean="0"/>
              <a:t>12.9.2012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FD3-F885-40C7-8983-814A87C57230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menn glæ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91530" y="87065"/>
            <a:ext cx="9003357" cy="6714009"/>
            <a:chOff x="129600" y="124272"/>
            <a:chExt cx="12805200" cy="9548928"/>
          </a:xfrm>
        </p:grpSpPr>
        <p:sp>
          <p:nvSpPr>
            <p:cNvPr id="6" name="Rectangle 5"/>
            <p:cNvSpPr/>
            <p:nvPr/>
          </p:nvSpPr>
          <p:spPr bwMode="auto">
            <a:xfrm>
              <a:off x="129600" y="124272"/>
              <a:ext cx="12743286" cy="9485427"/>
            </a:xfrm>
            <a:prstGeom prst="rect">
              <a:avLst/>
            </a:prstGeom>
            <a:solidFill>
              <a:srgbClr val="DDDACF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Georgia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2006082" y="8758789"/>
              <a:ext cx="928718" cy="914411"/>
            </a:xfrm>
            <a:prstGeom prst="rect">
              <a:avLst/>
            </a:prstGeom>
            <a:solidFill>
              <a:srgbClr val="002642"/>
            </a:solidFill>
            <a:ln w="114300" cap="flat" cmpd="sng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Georgia"/>
              </a:endParaRPr>
            </a:p>
          </p:txBody>
        </p:sp>
        <p:pic>
          <p:nvPicPr>
            <p:cNvPr id="8" name="Picture 7" descr="l_red_logo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06907" y="8959031"/>
              <a:ext cx="499444" cy="489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938" y="544219"/>
            <a:ext cx="7695000" cy="810000"/>
          </a:xfrm>
        </p:spPr>
        <p:txBody>
          <a:bodyPr lIns="0" tIns="0" rIns="0" bIns="0">
            <a:normAutofit/>
          </a:bodyPr>
          <a:lstStyle>
            <a:lvl1pPr algn="l">
              <a:defRPr sz="3100">
                <a:solidFill>
                  <a:srgbClr val="002C5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Hér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hægt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setja</a:t>
            </a:r>
            <a:r>
              <a:rPr lang="en-US" dirty="0" smtClean="0"/>
              <a:t> </a:t>
            </a:r>
            <a:r>
              <a:rPr lang="en-US" dirty="0" err="1" smtClean="0"/>
              <a:t>titil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4500" y="1809844"/>
            <a:ext cx="7695000" cy="3695625"/>
          </a:xfrm>
        </p:spPr>
        <p:txBody>
          <a:bodyPr lIns="0" tIns="0" rIns="0" bIns="0" anchor="t">
            <a:normAutofit/>
          </a:bodyPr>
          <a:lstStyle>
            <a:lvl1pPr marL="316993" indent="-316993">
              <a:buSzPct val="100000"/>
              <a:defRPr sz="2200">
                <a:solidFill>
                  <a:srgbClr val="002C51"/>
                </a:solidFill>
                <a:latin typeface="Georgia" pitchFamily="18" charset="0"/>
              </a:defRPr>
            </a:lvl1pPr>
            <a:lvl2pPr marL="564783" indent="-247790">
              <a:buSzPct val="100000"/>
              <a:defRPr sz="1700">
                <a:solidFill>
                  <a:srgbClr val="002C51"/>
                </a:solidFill>
                <a:latin typeface="Georgia" pitchFamily="18" charset="0"/>
              </a:defRPr>
            </a:lvl2pPr>
            <a:lvl3pPr marL="754532" indent="-189749" defTabSz="628405">
              <a:buSzPct val="100000"/>
              <a:defRPr sz="1400">
                <a:solidFill>
                  <a:srgbClr val="002C51"/>
                </a:solidFill>
                <a:latin typeface="Georgia" pitchFamily="18" charset="0"/>
              </a:defRPr>
            </a:lvl3pPr>
            <a:lvl4pPr marL="1007903" indent="-189749" defTabSz="628405">
              <a:buSzPct val="100000"/>
              <a:tabLst/>
              <a:defRPr sz="1300">
                <a:solidFill>
                  <a:srgbClr val="002C51"/>
                </a:solidFill>
                <a:latin typeface="Georgia" pitchFamily="18" charset="0"/>
              </a:defRPr>
            </a:lvl4pPr>
            <a:lvl5pPr marL="1198768" indent="-190866" defTabSz="628405">
              <a:buSzPct val="100000"/>
              <a:tabLst/>
              <a:defRPr sz="1300">
                <a:solidFill>
                  <a:srgbClr val="002C5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err="1" smtClean="0"/>
              <a:t>Hér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hægt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setja</a:t>
            </a:r>
            <a:r>
              <a:rPr lang="en-US" dirty="0" smtClean="0"/>
              <a:t> </a:t>
            </a:r>
            <a:r>
              <a:rPr lang="en-US" dirty="0" err="1" smtClean="0"/>
              <a:t>texta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752450" y="6441542"/>
            <a:ext cx="6581250" cy="17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64291" tIns="32146" rIns="64291" bIns="32146" rtlCol="0" anchor="ctr"/>
          <a:lstStyle>
            <a:lvl1pPr algn="l">
              <a:defRPr sz="1000">
                <a:solidFill>
                  <a:srgbClr val="6376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s-IS" smtClean="0"/>
              <a:t>|  Deild  |  Kynning  |  Kafli  |  Síða</a:t>
            </a:r>
            <a:endParaRPr lang="is-IS" dirty="0"/>
          </a:p>
        </p:txBody>
      </p:sp>
      <p:pic>
        <p:nvPicPr>
          <p:cNvPr id="9" name="Picture 7" descr="logo_LI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794" y="6467070"/>
            <a:ext cx="1043657" cy="12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6701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0423-659B-4C83-ADF6-A41DBEBBDAEA}" type="datetimeFigureOut">
              <a:rPr lang="is-IS" smtClean="0"/>
              <a:t>12.9.2012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FD3-F885-40C7-8983-814A87C57230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0423-659B-4C83-ADF6-A41DBEBBDAEA}" type="datetimeFigureOut">
              <a:rPr lang="is-IS" smtClean="0"/>
              <a:t>12.9.2012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FD3-F885-40C7-8983-814A87C57230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0423-659B-4C83-ADF6-A41DBEBBDAEA}" type="datetimeFigureOut">
              <a:rPr lang="is-IS" smtClean="0"/>
              <a:t>12.9.2012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FD3-F885-40C7-8983-814A87C57230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0423-659B-4C83-ADF6-A41DBEBBDAEA}" type="datetimeFigureOut">
              <a:rPr lang="is-IS" smtClean="0"/>
              <a:t>12.9.2012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FD3-F885-40C7-8983-814A87C57230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0423-659B-4C83-ADF6-A41DBEBBDAEA}" type="datetimeFigureOut">
              <a:rPr lang="is-IS" smtClean="0"/>
              <a:t>12.9.2012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FD3-F885-40C7-8983-814A87C57230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0423-659B-4C83-ADF6-A41DBEBBDAEA}" type="datetimeFigureOut">
              <a:rPr lang="is-IS" smtClean="0"/>
              <a:t>12.9.2012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FD3-F885-40C7-8983-814A87C57230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0423-659B-4C83-ADF6-A41DBEBBDAEA}" type="datetimeFigureOut">
              <a:rPr lang="is-IS" smtClean="0"/>
              <a:t>12.9.2012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FD3-F885-40C7-8983-814A87C57230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0423-659B-4C83-ADF6-A41DBEBBDAEA}" type="datetimeFigureOut">
              <a:rPr lang="is-IS" smtClean="0"/>
              <a:t>12.9.2012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FD3-F885-40C7-8983-814A87C57230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30423-659B-4C83-ADF6-A41DBEBBDAEA}" type="datetimeFigureOut">
              <a:rPr lang="is-IS" smtClean="0"/>
              <a:t>12.9.2012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FFD3-F885-40C7-8983-814A87C57230}" type="slidenum">
              <a:rPr lang="is-IS" smtClean="0"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t/Hugbunadargerd/innri/agile/Skjl/AGILE_ROADMAP_DOCUMENTS/agile_roadmap_2012_images_and_video_backup/images-1/s1.backgroun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1" cy="688538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3717032"/>
            <a:ext cx="6192688" cy="819522"/>
          </a:xfrm>
        </p:spPr>
        <p:txBody>
          <a:bodyPr>
            <a:normAutofit fontScale="90000"/>
          </a:bodyPr>
          <a:lstStyle/>
          <a:p>
            <a:r>
              <a:rPr lang="is-IS" smtClean="0">
                <a:latin typeface="Lais" pitchFamily="50" charset="0"/>
              </a:rPr>
              <a:t>Agile upplifun hagsmunaaðila</a:t>
            </a:r>
            <a:endParaRPr lang="is-IS">
              <a:latin typeface="Lais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365104"/>
            <a:ext cx="4104456" cy="504056"/>
          </a:xfrm>
        </p:spPr>
        <p:txBody>
          <a:bodyPr>
            <a:normAutofit/>
          </a:bodyPr>
          <a:lstStyle/>
          <a:p>
            <a:r>
              <a:rPr lang="is-IS" sz="2000" smtClean="0">
                <a:latin typeface="Lais" pitchFamily="50" charset="0"/>
              </a:rPr>
              <a:t>Landsbankinn 13. september 2012</a:t>
            </a:r>
            <a:endParaRPr lang="is-IS" sz="2000">
              <a:latin typeface="Lais" pitchFamily="50" charset="0"/>
            </a:endParaRPr>
          </a:p>
        </p:txBody>
      </p:sp>
      <p:pic>
        <p:nvPicPr>
          <p:cNvPr id="9" name="Picture 2" descr="C:\Users\laelhe\Desktop\logo-Agile-Net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6840759" cy="1543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Skipulagið</a:t>
            </a:r>
            <a:r>
              <a:rPr lang="en-US" dirty="0" smtClean="0"/>
              <a:t> - </a:t>
            </a:r>
            <a:r>
              <a:rPr lang="en-US" dirty="0" err="1" smtClean="0"/>
              <a:t>þróunarteymin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83" y="2365757"/>
            <a:ext cx="4168001" cy="2834241"/>
          </a:xfrm>
        </p:spPr>
      </p:pic>
      <p:sp>
        <p:nvSpPr>
          <p:cNvPr id="3" name="TextBox 2"/>
          <p:cNvSpPr txBox="1"/>
          <p:nvPr/>
        </p:nvSpPr>
        <p:spPr>
          <a:xfrm>
            <a:off x="5655132" y="2112604"/>
            <a:ext cx="1928407" cy="3419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is-IS" dirty="0" smtClean="0">
                <a:solidFill>
                  <a:srgbClr val="002C51"/>
                </a:solidFill>
              </a:rPr>
              <a:t>PO / Viðskiptastjóri</a:t>
            </a:r>
            <a:endParaRPr lang="is-IS" dirty="0">
              <a:solidFill>
                <a:srgbClr val="002C5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3171" y="4998549"/>
            <a:ext cx="756419" cy="3419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is-IS" dirty="0" smtClean="0">
                <a:solidFill>
                  <a:srgbClr val="002C51"/>
                </a:solidFill>
              </a:rPr>
              <a:t>Prófari</a:t>
            </a:r>
            <a:endParaRPr lang="is-IS" dirty="0">
              <a:solidFill>
                <a:srgbClr val="002C5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4128" y="3159089"/>
            <a:ext cx="1437632" cy="3419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is-IS" dirty="0" smtClean="0">
                <a:solidFill>
                  <a:srgbClr val="002C51"/>
                </a:solidFill>
              </a:rPr>
              <a:t>Scrum Master</a:t>
            </a:r>
            <a:endParaRPr lang="is-IS" dirty="0">
              <a:solidFill>
                <a:srgbClr val="002C5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4578" y="1643861"/>
            <a:ext cx="1018414" cy="3419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is-IS" dirty="0" smtClean="0">
                <a:solidFill>
                  <a:srgbClr val="002C51"/>
                </a:solidFill>
              </a:rPr>
              <a:t>Forritarar</a:t>
            </a:r>
            <a:endParaRPr lang="is-IS" dirty="0">
              <a:solidFill>
                <a:srgbClr val="002C51"/>
              </a:solidFill>
            </a:endParaRPr>
          </a:p>
        </p:txBody>
      </p:sp>
      <p:pic>
        <p:nvPicPr>
          <p:cNvPr id="11" name="Picture 2" descr="\\it\DavWWWRoot\Hugbunadargerd\innri\agile\Skjl\AGILE_ROADMAP_2012\images-1\s6.1.1.1.dynam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93" y="4441612"/>
            <a:ext cx="1214145" cy="22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52450" y="6441542"/>
            <a:ext cx="6581250" cy="177188"/>
          </a:xfrm>
        </p:spPr>
        <p:txBody>
          <a:bodyPr/>
          <a:lstStyle/>
          <a:p>
            <a:r>
              <a:rPr lang="is-IS" dirty="0" smtClean="0"/>
              <a:t>|  UT hugbúnaður | </a:t>
            </a:r>
            <a:r>
              <a:rPr lang="is-IS" dirty="0" smtClean="0"/>
              <a:t>Agilenetið </a:t>
            </a:r>
            <a:r>
              <a:rPr lang="is-IS" dirty="0" smtClean="0"/>
              <a:t>| </a:t>
            </a:r>
            <a:r>
              <a:rPr lang="is-IS" dirty="0" smtClean="0"/>
              <a:t>September 2012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38149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Verkefnin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Koma</a:t>
            </a:r>
            <a:r>
              <a:rPr lang="en-US" dirty="0" smtClean="0"/>
              <a:t> </a:t>
            </a:r>
            <a:r>
              <a:rPr lang="en-US" dirty="0" err="1" smtClean="0"/>
              <a:t>úr</a:t>
            </a:r>
            <a:r>
              <a:rPr lang="en-US" dirty="0" smtClean="0"/>
              <a:t> </a:t>
            </a:r>
            <a:r>
              <a:rPr lang="en-US" dirty="0" err="1" smtClean="0"/>
              <a:t>öllum</a:t>
            </a:r>
            <a:r>
              <a:rPr lang="en-US" dirty="0" smtClean="0"/>
              <a:t> </a:t>
            </a:r>
            <a:r>
              <a:rPr lang="en-US" dirty="0" err="1" smtClean="0"/>
              <a:t>áttum</a:t>
            </a:r>
            <a:endParaRPr lang="en-US" dirty="0" smtClean="0"/>
          </a:p>
          <a:p>
            <a:pPr lvl="1"/>
            <a:r>
              <a:rPr lang="en-US" dirty="0" err="1" smtClean="0"/>
              <a:t>Verkefnaskrá</a:t>
            </a:r>
            <a:r>
              <a:rPr lang="en-US" dirty="0" smtClean="0"/>
              <a:t> </a:t>
            </a:r>
            <a:r>
              <a:rPr lang="en-US" dirty="0" err="1" smtClean="0"/>
              <a:t>Landsbankans</a:t>
            </a:r>
            <a:endParaRPr lang="en-US" dirty="0" smtClean="0"/>
          </a:p>
          <a:p>
            <a:pPr lvl="1"/>
            <a:r>
              <a:rPr lang="en-US" dirty="0" err="1" smtClean="0"/>
              <a:t>Verkefnaskrá</a:t>
            </a:r>
            <a:r>
              <a:rPr lang="en-US" dirty="0" smtClean="0"/>
              <a:t> UT</a:t>
            </a:r>
          </a:p>
          <a:p>
            <a:pPr lvl="1"/>
            <a:r>
              <a:rPr lang="en-US" dirty="0" err="1" smtClean="0"/>
              <a:t>Tækniskuldarverkefni</a:t>
            </a:r>
            <a:endParaRPr lang="en-US" dirty="0" smtClean="0"/>
          </a:p>
          <a:p>
            <a:pPr lvl="1"/>
            <a:r>
              <a:rPr lang="en-US" dirty="0" err="1" smtClean="0"/>
              <a:t>Villulagfæringar</a:t>
            </a:r>
            <a:r>
              <a:rPr lang="en-US" dirty="0" smtClean="0"/>
              <a:t> (</a:t>
            </a:r>
            <a:r>
              <a:rPr lang="en-US" dirty="0" err="1" smtClean="0"/>
              <a:t>frá</a:t>
            </a:r>
            <a:r>
              <a:rPr lang="en-US" dirty="0" smtClean="0"/>
              <a:t> </a:t>
            </a:r>
            <a:r>
              <a:rPr lang="en-US" dirty="0" err="1" smtClean="0"/>
              <a:t>notendum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Smávægilegar</a:t>
            </a:r>
            <a:r>
              <a:rPr lang="en-US" dirty="0" smtClean="0"/>
              <a:t> </a:t>
            </a:r>
            <a:r>
              <a:rPr lang="en-US" dirty="0" err="1" smtClean="0"/>
              <a:t>breytingabeiðnir</a:t>
            </a:r>
            <a:r>
              <a:rPr lang="en-US" dirty="0" smtClean="0"/>
              <a:t> (</a:t>
            </a:r>
            <a:r>
              <a:rPr lang="en-US" dirty="0" err="1" smtClean="0"/>
              <a:t>frá</a:t>
            </a:r>
            <a:r>
              <a:rPr lang="en-US" dirty="0" smtClean="0"/>
              <a:t> </a:t>
            </a:r>
            <a:r>
              <a:rPr lang="en-US" dirty="0" err="1" smtClean="0"/>
              <a:t>notendum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Gæða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umbótaverkefni</a:t>
            </a:r>
            <a:endParaRPr lang="en-US" dirty="0" smtClean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52450" y="6441542"/>
            <a:ext cx="6581250" cy="177188"/>
          </a:xfrm>
        </p:spPr>
        <p:txBody>
          <a:bodyPr/>
          <a:lstStyle/>
          <a:p>
            <a:r>
              <a:rPr lang="is-IS" dirty="0" smtClean="0"/>
              <a:t>|  UT hugbúnaður | </a:t>
            </a:r>
            <a:r>
              <a:rPr lang="is-IS" dirty="0" smtClean="0"/>
              <a:t>Agilenetið </a:t>
            </a:r>
            <a:r>
              <a:rPr lang="is-IS" dirty="0" smtClean="0"/>
              <a:t>| </a:t>
            </a:r>
            <a:r>
              <a:rPr lang="is-IS" dirty="0" smtClean="0"/>
              <a:t>September 2012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94914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Verkefnaferillinn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93617865"/>
              </p:ext>
            </p:extLst>
          </p:nvPr>
        </p:nvGraphicFramePr>
        <p:xfrm>
          <a:off x="774568" y="1099991"/>
          <a:ext cx="7442837" cy="3746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8200" y="4796027"/>
            <a:ext cx="4243721" cy="3419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is-IS" dirty="0" smtClean="0">
                <a:solidFill>
                  <a:schemeClr val="tx2"/>
                </a:solidFill>
              </a:rPr>
              <a:t>Forgangsröðun – backlog verkefna verður til</a:t>
            </a:r>
            <a:endParaRPr lang="is-IS" dirty="0">
              <a:solidFill>
                <a:schemeClr val="tx2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 bwMode="auto">
          <a:xfrm rot="5400000" flipH="1" flipV="1">
            <a:off x="1524546" y="3760331"/>
            <a:ext cx="2071391" cy="8930"/>
          </a:xfrm>
          <a:prstGeom prst="bentConnector3">
            <a:avLst>
              <a:gd name="adj1" fmla="val 50000"/>
            </a:avLst>
          </a:prstGeom>
          <a:blipFill dpi="0" rotWithShape="0">
            <a:blip r:embed="rId7"/>
            <a:srcRect/>
            <a:tile tx="0" ty="0" sx="100000" sy="100000" flip="none" algn="tl"/>
          </a:blip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6758769" y="4188459"/>
            <a:ext cx="1401020" cy="234197"/>
          </a:xfrm>
          <a:prstGeom prst="rect">
            <a:avLst/>
          </a:prstGeom>
        </p:spPr>
        <p:txBody>
          <a:bodyPr wrap="none" lIns="64291" tIns="32146" rIns="64291" bIns="32146">
            <a:spAutoFit/>
          </a:bodyPr>
          <a:lstStyle/>
          <a:p>
            <a:r>
              <a:rPr lang="en-US" sz="1100" dirty="0"/>
              <a:t>Perla L. Konráðsdóttir </a:t>
            </a:r>
            <a:endParaRPr lang="is-IS" sz="1100" dirty="0"/>
          </a:p>
        </p:txBody>
      </p:sp>
      <p:sp>
        <p:nvSpPr>
          <p:cNvPr id="2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52450" y="6441542"/>
            <a:ext cx="6581250" cy="177188"/>
          </a:xfrm>
        </p:spPr>
        <p:txBody>
          <a:bodyPr/>
          <a:lstStyle/>
          <a:p>
            <a:r>
              <a:rPr lang="is-IS" dirty="0" smtClean="0"/>
              <a:t>|  UT hugbúnaður | </a:t>
            </a:r>
            <a:r>
              <a:rPr lang="is-IS" dirty="0" smtClean="0"/>
              <a:t>Agilenetið </a:t>
            </a:r>
            <a:r>
              <a:rPr lang="is-IS" dirty="0" smtClean="0"/>
              <a:t>| </a:t>
            </a:r>
            <a:r>
              <a:rPr lang="is-IS" dirty="0" smtClean="0"/>
              <a:t>September 2012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82926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1" y="289991"/>
            <a:ext cx="7695000" cy="810000"/>
          </a:xfrm>
        </p:spPr>
        <p:txBody>
          <a:bodyPr/>
          <a:lstStyle/>
          <a:p>
            <a:r>
              <a:rPr lang="is-IS" dirty="0" smtClean="0"/>
              <a:t>Vinnuferlið – </a:t>
            </a:r>
            <a:r>
              <a:rPr lang="is-IS" dirty="0" smtClean="0"/>
              <a:t>reynsla teyma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207" y="1340769"/>
            <a:ext cx="7695000" cy="4176464"/>
          </a:xfrm>
        </p:spPr>
        <p:txBody>
          <a:bodyPr>
            <a:normAutofit/>
          </a:bodyPr>
          <a:lstStyle/>
          <a:p>
            <a:r>
              <a:rPr lang="is-IS" dirty="0" smtClean="0"/>
              <a:t>Veggirnir – mjög góðir</a:t>
            </a:r>
            <a:endParaRPr lang="is-IS" dirty="0" smtClean="0"/>
          </a:p>
          <a:p>
            <a:r>
              <a:rPr lang="is-IS" dirty="0" smtClean="0"/>
              <a:t>Daglegir </a:t>
            </a:r>
            <a:r>
              <a:rPr lang="is-IS" dirty="0" smtClean="0"/>
              <a:t>fundir – nauðsynlegir </a:t>
            </a:r>
            <a:endParaRPr lang="is-IS" dirty="0" smtClean="0"/>
          </a:p>
          <a:p>
            <a:r>
              <a:rPr lang="is-IS" dirty="0" smtClean="0"/>
              <a:t>Planning</a:t>
            </a:r>
          </a:p>
          <a:p>
            <a:r>
              <a:rPr lang="is-IS" dirty="0" smtClean="0"/>
              <a:t>Retro – baksýnisspegillinn</a:t>
            </a:r>
          </a:p>
          <a:p>
            <a:r>
              <a:rPr lang="is-IS" dirty="0" smtClean="0"/>
              <a:t>Backlog </a:t>
            </a:r>
            <a:r>
              <a:rPr lang="is-IS" dirty="0" smtClean="0"/>
              <a:t>grooming</a:t>
            </a:r>
          </a:p>
          <a:p>
            <a:r>
              <a:rPr lang="is-IS" dirty="0" smtClean="0"/>
              <a:t>50/50 – viðhald / þróun – Kanban fyrir viðhaldið</a:t>
            </a:r>
          </a:p>
          <a:p>
            <a:r>
              <a:rPr lang="is-IS" dirty="0"/>
              <a:t>Betri yfirsýn yfir verkefni allra í teyminu</a:t>
            </a:r>
          </a:p>
          <a:p>
            <a:pPr lvl="1"/>
            <a:r>
              <a:rPr lang="is-IS" dirty="0"/>
              <a:t>Auðveldara að </a:t>
            </a:r>
            <a:r>
              <a:rPr lang="is-IS"/>
              <a:t>hjálpast </a:t>
            </a:r>
            <a:r>
              <a:rPr lang="is-IS" smtClean="0"/>
              <a:t>að</a:t>
            </a:r>
            <a:endParaRPr lang="is-IS" dirty="0"/>
          </a:p>
          <a:p>
            <a:pPr lvl="1"/>
            <a:r>
              <a:rPr lang="is-IS" dirty="0"/>
              <a:t>Auðveldari </a:t>
            </a:r>
            <a:r>
              <a:rPr lang="is-IS" dirty="0" smtClean="0"/>
              <a:t>þekkingaryfirfærsla</a:t>
            </a:r>
          </a:p>
          <a:p>
            <a:pPr marL="0" indent="0">
              <a:buNone/>
            </a:pPr>
            <a:endParaRPr lang="is-IS" dirty="0" smtClean="0"/>
          </a:p>
          <a:p>
            <a:endParaRPr lang="is-I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52450" y="6441542"/>
            <a:ext cx="6581250" cy="177188"/>
          </a:xfrm>
        </p:spPr>
        <p:txBody>
          <a:bodyPr/>
          <a:lstStyle/>
          <a:p>
            <a:r>
              <a:rPr lang="is-IS" dirty="0" smtClean="0"/>
              <a:t>|  UT hugbúnaður | </a:t>
            </a:r>
            <a:r>
              <a:rPr lang="is-IS" dirty="0" smtClean="0"/>
              <a:t>Agilenetið </a:t>
            </a:r>
            <a:r>
              <a:rPr lang="is-IS" dirty="0" smtClean="0"/>
              <a:t>| </a:t>
            </a:r>
            <a:r>
              <a:rPr lang="is-IS" dirty="0" smtClean="0"/>
              <a:t>September 2012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64790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t/Hugbunadargerd/innri/agile/Skjl/AGILE_ROADMAP_DOCUMENTS/agile_roadmap_2012_images_and_video_backup/images-1/s1.backgroun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1" cy="688538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3356992"/>
            <a:ext cx="5398368" cy="819522"/>
          </a:xfrm>
        </p:spPr>
        <p:txBody>
          <a:bodyPr>
            <a:normAutofit/>
          </a:bodyPr>
          <a:lstStyle/>
          <a:p>
            <a:r>
              <a:rPr lang="is-IS" smtClean="0">
                <a:latin typeface="Lais" pitchFamily="50" charset="0"/>
              </a:rPr>
              <a:t>Guðni B. Guðnason</a:t>
            </a:r>
            <a:endParaRPr lang="is-IS">
              <a:latin typeface="Lais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4149080"/>
            <a:ext cx="2520280" cy="432048"/>
          </a:xfrm>
        </p:spPr>
        <p:txBody>
          <a:bodyPr>
            <a:normAutofit/>
          </a:bodyPr>
          <a:lstStyle/>
          <a:p>
            <a:r>
              <a:rPr lang="is-IS" sz="2000" smtClean="0">
                <a:latin typeface="Lais" pitchFamily="50" charset="0"/>
              </a:rPr>
              <a:t>Forstöðumaður UT</a:t>
            </a:r>
            <a:endParaRPr lang="is-IS" sz="2000">
              <a:latin typeface="Lais" pitchFamily="50" charset="0"/>
            </a:endParaRPr>
          </a:p>
        </p:txBody>
      </p:sp>
      <p:pic>
        <p:nvPicPr>
          <p:cNvPr id="3074" name="Picture 2" descr="http://it/Hugbunadargerd/innri/agile/Skjl/AGILE_ROADMAP_DOCUMENTS/agile_roadmap_2012_images_and_video_backup/images-1/s1.1.1.1.fix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12776"/>
            <a:ext cx="1425561" cy="18770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5252427"/>
            <a:ext cx="6408712" cy="98488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is-IS" sz="4000" b="1" smtClean="0">
                <a:solidFill>
                  <a:schemeClr val="bg1">
                    <a:lumMod val="85000"/>
                  </a:schemeClr>
                </a:solidFill>
                <a:latin typeface="Algerian" pitchFamily="82" charset="0"/>
              </a:rPr>
              <a:t>“</a:t>
            </a:r>
            <a:r>
              <a:rPr lang="is-IS" b="1" smtClean="0">
                <a:solidFill>
                  <a:schemeClr val="bg1">
                    <a:lumMod val="85000"/>
                  </a:schemeClr>
                </a:solidFill>
                <a:latin typeface="Lais" pitchFamily="50" charset="0"/>
              </a:rPr>
              <a:t>Hvaða </a:t>
            </a:r>
            <a:r>
              <a:rPr lang="is-IS" b="1">
                <a:solidFill>
                  <a:schemeClr val="bg1">
                    <a:lumMod val="85000"/>
                  </a:schemeClr>
                </a:solidFill>
                <a:latin typeface="Lais" pitchFamily="50" charset="0"/>
              </a:rPr>
              <a:t>áhrif </a:t>
            </a:r>
            <a:r>
              <a:rPr lang="is-IS" b="1" smtClean="0">
                <a:solidFill>
                  <a:schemeClr val="bg1">
                    <a:lumMod val="85000"/>
                  </a:schemeClr>
                </a:solidFill>
                <a:latin typeface="Lais" pitchFamily="50" charset="0"/>
              </a:rPr>
              <a:t>hefur Agile haft </a:t>
            </a:r>
            <a:r>
              <a:rPr lang="is-IS" b="1">
                <a:solidFill>
                  <a:schemeClr val="bg1">
                    <a:lumMod val="85000"/>
                  </a:schemeClr>
                </a:solidFill>
                <a:latin typeface="Lais" pitchFamily="50" charset="0"/>
              </a:rPr>
              <a:t>á hugbúnaðargerð í bankanum og hvaða breytingar hafa orðið á deildinni til að styðja við Agile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t/Hugbunadargerd/innri/agile/Skjl/AGILE_ROADMAP_DOCUMENTS/agile_roadmap_2012_images_and_video_backup/images-1/s1.backgroun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1" cy="688538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3356992"/>
            <a:ext cx="5398368" cy="819522"/>
          </a:xfrm>
        </p:spPr>
        <p:txBody>
          <a:bodyPr>
            <a:normAutofit fontScale="90000"/>
          </a:bodyPr>
          <a:lstStyle/>
          <a:p>
            <a:r>
              <a:rPr lang="is-IS" dirty="0" smtClean="0">
                <a:latin typeface="Lais" pitchFamily="50" charset="0"/>
              </a:rPr>
              <a:t>Agile og verkefnastjórnun</a:t>
            </a:r>
            <a:endParaRPr lang="is-IS" dirty="0">
              <a:latin typeface="Lais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4149080"/>
            <a:ext cx="4176464" cy="720080"/>
          </a:xfrm>
        </p:spPr>
        <p:txBody>
          <a:bodyPr>
            <a:normAutofit fontScale="77500" lnSpcReduction="20000"/>
          </a:bodyPr>
          <a:lstStyle/>
          <a:p>
            <a:r>
              <a:rPr lang="is-IS" sz="2000" b="1" dirty="0" smtClean="0">
                <a:latin typeface="Lais" pitchFamily="50" charset="0"/>
              </a:rPr>
              <a:t>Halldóra G. Hinriksdóttir og Björk Grétarsdóttir</a:t>
            </a:r>
          </a:p>
          <a:p>
            <a:r>
              <a:rPr lang="is-IS" sz="2000" dirty="0" smtClean="0">
                <a:latin typeface="Lais" pitchFamily="50" charset="0"/>
              </a:rPr>
              <a:t>Verkefnastofu</a:t>
            </a:r>
            <a:endParaRPr lang="is-IS" sz="2000" dirty="0">
              <a:latin typeface="Lais" pitchFamily="50" charset="0"/>
            </a:endParaRPr>
          </a:p>
        </p:txBody>
      </p:sp>
      <p:pic>
        <p:nvPicPr>
          <p:cNvPr id="3074" name="Picture 2" descr="http://it/Hugbunadargerd/innri/agile/Skjl/AGILE_ROADMAP_DOCUMENTS/agile_roadmap_2012_images_and_video_backup/images-1/s1.1.1.1.fix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12776"/>
            <a:ext cx="1425561" cy="18770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5180419"/>
            <a:ext cx="6624736" cy="98488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is-IS" sz="4000" b="1" smtClean="0">
                <a:solidFill>
                  <a:schemeClr val="bg1">
                    <a:lumMod val="85000"/>
                  </a:schemeClr>
                </a:solidFill>
                <a:latin typeface="Algerian" pitchFamily="82" charset="0"/>
              </a:rPr>
              <a:t>“</a:t>
            </a:r>
            <a:r>
              <a:rPr lang="is-IS" b="1" smtClean="0">
                <a:solidFill>
                  <a:schemeClr val="bg1">
                    <a:lumMod val="85000"/>
                  </a:schemeClr>
                </a:solidFill>
                <a:latin typeface="Lais" pitchFamily="50" charset="0"/>
              </a:rPr>
              <a:t>Hvað </a:t>
            </a:r>
            <a:r>
              <a:rPr lang="is-IS" b="1">
                <a:solidFill>
                  <a:schemeClr val="bg1">
                    <a:lumMod val="85000"/>
                  </a:schemeClr>
                </a:solidFill>
                <a:latin typeface="Lais" pitchFamily="50" charset="0"/>
              </a:rPr>
              <a:t>hefur breyst í verkefnastjórnun með tilkomu Agile og hvaða áhrif það hefur haft á samvinnu með fólki í upplýsingatækni.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Berum saman </a:t>
            </a:r>
            <a:r>
              <a:rPr lang="is-IS" dirty="0" err="1" smtClean="0"/>
              <a:t>Agile</a:t>
            </a:r>
            <a:r>
              <a:rPr lang="is-IS" dirty="0" smtClean="0"/>
              <a:t> og verkefnastjórnun</a:t>
            </a:r>
            <a:endParaRPr lang="is-I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9552" y="2132856"/>
            <a:ext cx="4423564" cy="36956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  <a:latin typeface="+mn-lt"/>
              </a:rPr>
              <a:t>Lífræn</a:t>
            </a:r>
          </a:p>
          <a:p>
            <a:pPr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  <a:latin typeface="+mn-lt"/>
              </a:rPr>
              <a:t>Ólínuleg	</a:t>
            </a:r>
          </a:p>
          <a:p>
            <a:pPr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  <a:latin typeface="+mn-lt"/>
              </a:rPr>
              <a:t>Dreifstýrð</a:t>
            </a:r>
          </a:p>
          <a:p>
            <a:pPr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  <a:latin typeface="+mn-lt"/>
              </a:rPr>
              <a:t>Fljótandi</a:t>
            </a:r>
          </a:p>
          <a:p>
            <a:pPr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  <a:latin typeface="+mn-lt"/>
              </a:rPr>
              <a:t>Fólk er uppspretta sköpunar / hugmynda</a:t>
            </a:r>
          </a:p>
          <a:p>
            <a:pPr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  <a:latin typeface="+mn-lt"/>
              </a:rPr>
              <a:t>Samspil nokkurra kenninga/kerfa</a:t>
            </a:r>
            <a:r>
              <a:rPr lang="is-IS" dirty="0" smtClean="0">
                <a:latin typeface="+mn-lt"/>
              </a:rPr>
              <a:t>	</a:t>
            </a:r>
            <a:endParaRPr lang="is-IS" dirty="0">
              <a:latin typeface="+mn-l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|  Deild  |  Kynning  |  Kafli  |  Síða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323528" y="1700808"/>
            <a:ext cx="4040188" cy="3817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s-IS" b="1" dirty="0">
                <a:solidFill>
                  <a:srgbClr val="00B0F0"/>
                </a:solidFill>
              </a:rPr>
              <a:t>Agile verkefnastjórnun		</a:t>
            </a:r>
            <a:endParaRPr lang="is-IS" b="1" dirty="0">
              <a:solidFill>
                <a:srgbClr val="00B0F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4932040" y="1700808"/>
            <a:ext cx="4041775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200" b="1" dirty="0" smtClean="0">
                <a:solidFill>
                  <a:schemeClr val="accent6"/>
                </a:solidFill>
              </a:rPr>
              <a:t>Hefðbundin verkefnastjórnun</a:t>
            </a:r>
            <a:endParaRPr lang="is-IS" sz="2200" b="1" dirty="0">
              <a:solidFill>
                <a:schemeClr val="accent6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s-IS" sz="2200" dirty="0" smtClean="0"/>
              <a:t>Klukkuverk</a:t>
            </a:r>
          </a:p>
          <a:p>
            <a:pPr>
              <a:buFont typeface="Arial" pitchFamily="34" charset="0"/>
              <a:buChar char="•"/>
            </a:pPr>
            <a:r>
              <a:rPr lang="is-IS" sz="2200" dirty="0" smtClean="0"/>
              <a:t>Línuleg</a:t>
            </a:r>
          </a:p>
          <a:p>
            <a:pPr>
              <a:buFont typeface="Arial" pitchFamily="34" charset="0"/>
              <a:buChar char="•"/>
            </a:pPr>
            <a:r>
              <a:rPr lang="is-IS" sz="2200" dirty="0" smtClean="0"/>
              <a:t>Miðstýring</a:t>
            </a:r>
          </a:p>
          <a:p>
            <a:pPr>
              <a:buFont typeface="Arial" pitchFamily="34" charset="0"/>
              <a:buChar char="•"/>
            </a:pPr>
            <a:r>
              <a:rPr lang="is-IS" sz="2200" dirty="0" smtClean="0"/>
              <a:t>Fyrirsjáanleg</a:t>
            </a:r>
          </a:p>
          <a:p>
            <a:pPr>
              <a:buFont typeface="Arial" pitchFamily="34" charset="0"/>
              <a:buChar char="•"/>
            </a:pPr>
            <a:r>
              <a:rPr lang="is-IS" sz="2200" dirty="0" smtClean="0"/>
              <a:t>Fólkið er einn af mörgum þáttum sem búa til árangur</a:t>
            </a:r>
          </a:p>
          <a:p>
            <a:pPr>
              <a:buFont typeface="Arial" pitchFamily="34" charset="0"/>
              <a:buChar char="•"/>
            </a:pPr>
            <a:r>
              <a:rPr lang="is-IS" sz="2200" dirty="0" smtClean="0"/>
              <a:t>Byggist á vísindalegri stjórnun</a:t>
            </a:r>
            <a:endParaRPr lang="is-IS" sz="2200" dirty="0"/>
          </a:p>
        </p:txBody>
      </p:sp>
    </p:spTree>
    <p:extLst>
      <p:ext uri="{BB962C8B-B14F-4D97-AF65-F5344CB8AC3E}">
        <p14:creationId xmlns:p14="http://schemas.microsoft.com/office/powerpoint/2010/main" val="1024676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Hlutverkin eru ólík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2171551"/>
            <a:ext cx="3847500" cy="369562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1300" dirty="0"/>
              <a:t>Scrum Master </a:t>
            </a:r>
            <a:r>
              <a:rPr lang="en-US" sz="1300" dirty="0" err="1"/>
              <a:t>og</a:t>
            </a:r>
            <a:r>
              <a:rPr lang="en-US" sz="1300" dirty="0"/>
              <a:t> </a:t>
            </a:r>
            <a:r>
              <a:rPr lang="en-US" sz="1300" dirty="0" err="1" smtClean="0"/>
              <a:t>viðskiptastjóri</a:t>
            </a:r>
            <a:r>
              <a:rPr lang="en-US" sz="1300" dirty="0" smtClean="0"/>
              <a:t>(PO):</a:t>
            </a:r>
            <a:endParaRPr lang="en-US" sz="1300" dirty="0"/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300" dirty="0">
                <a:latin typeface="Georgia" pitchFamily="18" charset="0"/>
              </a:rPr>
              <a:t>Scope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300" dirty="0">
                <a:latin typeface="Georgia" pitchFamily="18" charset="0"/>
              </a:rPr>
              <a:t>Time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300" dirty="0">
                <a:latin typeface="Georgia" pitchFamily="18" charset="0"/>
              </a:rPr>
              <a:t>(Budget)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300" dirty="0">
                <a:latin typeface="Georgia" pitchFamily="18" charset="0"/>
              </a:rPr>
              <a:t>Communication</a:t>
            </a:r>
          </a:p>
          <a:p>
            <a:pPr lvl="1">
              <a:spcBef>
                <a:spcPts val="0"/>
              </a:spcBef>
              <a:buNone/>
            </a:pPr>
            <a:endParaRPr lang="en-US" sz="1300" dirty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en-US" sz="1300" dirty="0" err="1" smtClean="0"/>
              <a:t>Viðskiptastjóri</a:t>
            </a:r>
            <a:r>
              <a:rPr lang="en-US" sz="1300" dirty="0" smtClean="0"/>
              <a:t> (PO):</a:t>
            </a:r>
            <a:endParaRPr lang="en-US" sz="1300" dirty="0">
              <a:latin typeface="Georgia" pitchFamily="18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300" dirty="0">
                <a:latin typeface="Georgia" pitchFamily="18" charset="0"/>
              </a:rPr>
              <a:t>Integration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300" dirty="0">
                <a:latin typeface="Georgia" pitchFamily="18" charset="0"/>
              </a:rPr>
              <a:t>Interface with Outsourced Team</a:t>
            </a:r>
          </a:p>
          <a:p>
            <a:pPr lvl="1">
              <a:spcBef>
                <a:spcPts val="0"/>
              </a:spcBef>
              <a:buNone/>
            </a:pPr>
            <a:endParaRPr lang="en-US" sz="1300" dirty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en-US" sz="1300" dirty="0"/>
              <a:t>Scrum Master: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300" dirty="0">
                <a:latin typeface="Georgia" pitchFamily="18" charset="0"/>
              </a:rPr>
              <a:t>Team Mentoring</a:t>
            </a:r>
          </a:p>
          <a:p>
            <a:pPr lvl="1">
              <a:spcBef>
                <a:spcPts val="0"/>
              </a:spcBef>
              <a:buNone/>
            </a:pPr>
            <a:endParaRPr lang="en-US" sz="1300" dirty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en-US" sz="1300" dirty="0"/>
              <a:t>Developer, Senior Tech Lead, </a:t>
            </a:r>
            <a:r>
              <a:rPr lang="en-US" sz="1300" dirty="0" err="1"/>
              <a:t>prófari</a:t>
            </a:r>
            <a:r>
              <a:rPr lang="en-US" sz="1300" dirty="0"/>
              <a:t>:</a:t>
            </a:r>
            <a:endParaRPr lang="en-US" sz="1300" dirty="0">
              <a:latin typeface="Georgia" pitchFamily="18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300" dirty="0">
                <a:latin typeface="Georgia" pitchFamily="18" charset="0"/>
              </a:rPr>
              <a:t>Code Quality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US" sz="1300" dirty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en-US" sz="1300" dirty="0" err="1"/>
              <a:t>Allir</a:t>
            </a:r>
            <a:r>
              <a:rPr lang="en-US" sz="1300" dirty="0"/>
              <a:t> / </a:t>
            </a:r>
            <a:r>
              <a:rPr lang="en-US" sz="1300" dirty="0" err="1"/>
              <a:t>Engin</a:t>
            </a:r>
            <a:r>
              <a:rPr lang="en-US" sz="1300" dirty="0"/>
              <a:t>: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300" dirty="0">
                <a:latin typeface="Georgia" pitchFamily="18" charset="0"/>
              </a:rPr>
              <a:t>Risk</a:t>
            </a:r>
            <a:endParaRPr lang="en-US" sz="1300" dirty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endParaRPr lang="en-US" sz="1300" dirty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en-US" sz="1000" i="1" dirty="0">
                <a:solidFill>
                  <a:srgbClr val="FF0000"/>
                </a:solidFill>
              </a:rPr>
              <a:t>* </a:t>
            </a:r>
            <a:r>
              <a:rPr lang="en-US" sz="1000" i="1" dirty="0" err="1">
                <a:solidFill>
                  <a:srgbClr val="FF0000"/>
                </a:solidFill>
              </a:rPr>
              <a:t>Skv</a:t>
            </a:r>
            <a:r>
              <a:rPr lang="en-US" sz="1000" i="1" dirty="0">
                <a:solidFill>
                  <a:srgbClr val="FF0000"/>
                </a:solidFill>
              </a:rPr>
              <a:t>. </a:t>
            </a:r>
            <a:r>
              <a:rPr lang="en-US" sz="1000" i="1" dirty="0" err="1">
                <a:solidFill>
                  <a:srgbClr val="FF0000"/>
                </a:solidFill>
              </a:rPr>
              <a:t>starfslýsingum</a:t>
            </a:r>
            <a:r>
              <a:rPr lang="en-US" sz="1000" i="1" dirty="0">
                <a:solidFill>
                  <a:srgbClr val="FF0000"/>
                </a:solidFill>
              </a:rPr>
              <a:t> á UT </a:t>
            </a:r>
            <a:r>
              <a:rPr lang="en-US" sz="1000" i="1" dirty="0" err="1" smtClean="0">
                <a:solidFill>
                  <a:srgbClr val="FF0000"/>
                </a:solidFill>
              </a:rPr>
              <a:t>vefnum</a:t>
            </a:r>
            <a:r>
              <a:rPr lang="en-US" sz="1100" i="1" dirty="0" smtClean="0">
                <a:solidFill>
                  <a:srgbClr val="FF0000"/>
                </a:solidFill>
              </a:rPr>
              <a:t>     </a:t>
            </a:r>
            <a:endParaRPr lang="en-US" sz="11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|  Deild  |  Kynning  |  Kafli  |  Síða</a:t>
            </a:r>
            <a:endParaRPr lang="is-I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200328" y="2171551"/>
            <a:ext cx="3773487" cy="338137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1300" dirty="0"/>
              <a:t>Project manager: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300" dirty="0">
                <a:latin typeface="Georgia" pitchFamily="18" charset="0"/>
              </a:rPr>
              <a:t>Scope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300" dirty="0">
                <a:latin typeface="Georgia" pitchFamily="18" charset="0"/>
              </a:rPr>
              <a:t>Time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300" dirty="0">
                <a:latin typeface="Georgia" pitchFamily="18" charset="0"/>
              </a:rPr>
              <a:t>Budget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300" dirty="0">
                <a:latin typeface="Georgia" pitchFamily="18" charset="0"/>
              </a:rPr>
              <a:t>Communication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US" sz="1300" dirty="0">
              <a:latin typeface="Georgia" pitchFamily="18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US" sz="1300" dirty="0">
              <a:latin typeface="Georgia" pitchFamily="18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300" dirty="0">
                <a:latin typeface="Georgia" pitchFamily="18" charset="0"/>
              </a:rPr>
              <a:t>Integration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300" dirty="0">
                <a:latin typeface="Georgia" pitchFamily="18" charset="0"/>
              </a:rPr>
              <a:t>Procurement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US" sz="1300" dirty="0">
              <a:latin typeface="Georgia" pitchFamily="18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US" sz="1300" dirty="0">
              <a:latin typeface="Georgia" pitchFamily="18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300" dirty="0">
                <a:latin typeface="Georgia" pitchFamily="18" charset="0"/>
              </a:rPr>
              <a:t>Team Management</a:t>
            </a:r>
          </a:p>
          <a:p>
            <a:pPr lvl="1">
              <a:spcBef>
                <a:spcPts val="0"/>
              </a:spcBef>
              <a:buNone/>
            </a:pPr>
            <a:endParaRPr lang="en-US" sz="1300" dirty="0">
              <a:latin typeface="Georgia" pitchFamily="18" charset="0"/>
            </a:endParaRPr>
          </a:p>
          <a:p>
            <a:pPr lvl="1">
              <a:spcBef>
                <a:spcPts val="0"/>
              </a:spcBef>
              <a:buNone/>
            </a:pPr>
            <a:endParaRPr lang="en-US" sz="1300" dirty="0">
              <a:latin typeface="Georgia" pitchFamily="18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300" dirty="0">
                <a:latin typeface="Georgia" pitchFamily="18" charset="0"/>
              </a:rPr>
              <a:t>Quality</a:t>
            </a:r>
          </a:p>
          <a:p>
            <a:pPr lvl="1">
              <a:spcBef>
                <a:spcPts val="0"/>
              </a:spcBef>
            </a:pPr>
            <a:endParaRPr lang="en-US" sz="1300" dirty="0">
              <a:latin typeface="Georgia" pitchFamily="18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US" sz="1300" dirty="0">
              <a:latin typeface="Georgia" pitchFamily="18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300" dirty="0">
                <a:latin typeface="Georgia" pitchFamily="18" charset="0"/>
              </a:rPr>
              <a:t>Risk</a:t>
            </a:r>
          </a:p>
          <a:p>
            <a:pPr>
              <a:spcBef>
                <a:spcPts val="0"/>
              </a:spcBef>
            </a:pPr>
            <a:endParaRPr lang="en-US" sz="13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323528" y="1700808"/>
            <a:ext cx="4040188" cy="381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s-IS" b="1" smtClean="0">
                <a:solidFill>
                  <a:srgbClr val="00B0F0"/>
                </a:solidFill>
              </a:rPr>
              <a:t>Agile verkefnastjórnun		</a:t>
            </a:r>
            <a:endParaRPr lang="is-IS" b="1" dirty="0">
              <a:solidFill>
                <a:srgbClr val="00B0F0"/>
              </a:solidFill>
            </a:endParaRPr>
          </a:p>
        </p:txBody>
      </p:sp>
      <p:sp>
        <p:nvSpPr>
          <p:cNvPr id="9" name="Text Placeholder 8"/>
          <p:cNvSpPr txBox="1">
            <a:spLocks/>
          </p:cNvSpPr>
          <p:nvPr/>
        </p:nvSpPr>
        <p:spPr>
          <a:xfrm>
            <a:off x="4932040" y="1700808"/>
            <a:ext cx="4041775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s-IS" sz="2200" b="1" smtClean="0">
                <a:solidFill>
                  <a:schemeClr val="accent6"/>
                </a:solidFill>
              </a:rPr>
              <a:t>Hefðbundin verkefnastjórnun</a:t>
            </a:r>
            <a:endParaRPr lang="is-IS" sz="2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31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Hver er vandinn?</a:t>
            </a:r>
            <a:endParaRPr lang="is-I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s-IS" sz="2000" dirty="0" err="1"/>
              <a:t>Agile</a:t>
            </a:r>
            <a:r>
              <a:rPr lang="is-IS" sz="2000" dirty="0"/>
              <a:t> er framleiðslustjórnunarkerfi en ekki verkefnastjórnunarkerfi</a:t>
            </a:r>
          </a:p>
          <a:p>
            <a:pPr>
              <a:spcBef>
                <a:spcPts val="0"/>
              </a:spcBef>
              <a:buNone/>
            </a:pPr>
            <a:endParaRPr lang="is-IS" sz="2000" dirty="0"/>
          </a:p>
          <a:p>
            <a:pPr lvl="1">
              <a:spcBef>
                <a:spcPts val="0"/>
              </a:spcBef>
            </a:pPr>
            <a:r>
              <a:rPr lang="is-IS" sz="1400" dirty="0"/>
              <a:t>Framleiðslustjórnunarkerfi henta vel þegar verkefnin eru lítil, einföld og / eða endurtekin</a:t>
            </a:r>
          </a:p>
          <a:p>
            <a:pPr lvl="1">
              <a:spcBef>
                <a:spcPts val="0"/>
              </a:spcBef>
            </a:pPr>
            <a:r>
              <a:rPr lang="is-IS" sz="1400" dirty="0"/>
              <a:t>Verkefnastjórnunarkerfi henta vel þegar verkefnin eru stór, flókin og / eða einstök</a:t>
            </a:r>
          </a:p>
          <a:p>
            <a:r>
              <a:rPr lang="is-IS" sz="2000" dirty="0"/>
              <a:t>Ábyrgðinni  er dreift of mikið – engin tekur ábyrgð á heildar verkinu, getur komið niður á gæðunum</a:t>
            </a:r>
          </a:p>
          <a:p>
            <a:r>
              <a:rPr lang="is-IS" sz="2000" dirty="0"/>
              <a:t>Upplýsingamiðlun á milli allra aðila er léleg – veldur á stundum misskilningi, togstreitu og vantrausti</a:t>
            </a:r>
          </a:p>
          <a:p>
            <a:r>
              <a:rPr lang="is-IS" sz="2000" dirty="0">
                <a:sym typeface="Wingdings" pitchFamily="2" charset="2"/>
              </a:rPr>
              <a:t>Verkefnastjórar upplifa stundum að tæknifólkið hafi takmarkaða innsýn inn í verkefnið sem þau eru að vinna, vanti hluta af heildarmyndinni – hér geta verkefnastjórarnir gert betur.</a:t>
            </a:r>
          </a:p>
          <a:p>
            <a:endParaRPr lang="is-IS" sz="2000" dirty="0">
              <a:sym typeface="Wingdings" pitchFamily="2" charset="2"/>
            </a:endParaRPr>
          </a:p>
          <a:p>
            <a:endParaRPr lang="is-IS" sz="2000" dirty="0">
              <a:sym typeface="Wingdings" pitchFamily="2" charset="2"/>
            </a:endParaRPr>
          </a:p>
          <a:p>
            <a:endParaRPr lang="is-IS" sz="2000" dirty="0">
              <a:sym typeface="Wingdings" pitchFamily="2" charset="2"/>
            </a:endParaRPr>
          </a:p>
          <a:p>
            <a:endParaRPr lang="is-IS" sz="2000" dirty="0">
              <a:sym typeface="Wingdings" pitchFamily="2" charset="2"/>
            </a:endParaRPr>
          </a:p>
          <a:p>
            <a:endParaRPr lang="is-IS" sz="2000" dirty="0">
              <a:sym typeface="Wingdings" pitchFamily="2" charset="2"/>
            </a:endParaRPr>
          </a:p>
          <a:p>
            <a:endParaRPr lang="is-IS" sz="2000" dirty="0"/>
          </a:p>
          <a:p>
            <a:endParaRPr lang="is-IS" sz="2000" dirty="0"/>
          </a:p>
          <a:p>
            <a:endParaRPr lang="is-IS" sz="2000" dirty="0"/>
          </a:p>
          <a:p>
            <a:endParaRPr lang="is-I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|  Deild  |  Kynning  |  Kafli  |  Síða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88637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Lagt er til...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Að upplýsingaflæði sé bætt á milli allra aðila</a:t>
            </a:r>
          </a:p>
          <a:p>
            <a:r>
              <a:rPr lang="is-IS" dirty="0" smtClean="0"/>
              <a:t>Að </a:t>
            </a:r>
            <a:r>
              <a:rPr lang="is-IS" dirty="0" smtClean="0"/>
              <a:t>verkefnastjórar (PO) </a:t>
            </a:r>
            <a:r>
              <a:rPr lang="is-IS" dirty="0" smtClean="0"/>
              <a:t>taki sig á í upplýsingamiðlun til UT teyma</a:t>
            </a:r>
          </a:p>
          <a:p>
            <a:r>
              <a:rPr lang="is-IS" dirty="0" smtClean="0"/>
              <a:t>Að </a:t>
            </a:r>
            <a:r>
              <a:rPr lang="is-IS" dirty="0" err="1" smtClean="0"/>
              <a:t>Agile</a:t>
            </a:r>
            <a:r>
              <a:rPr lang="is-IS" dirty="0" smtClean="0"/>
              <a:t> sé notað sem framleiðslukerfi en hefðbundin verkefnastjórnun notuð á verkefni á verkefnaskrá og stærri UT verkefni.</a:t>
            </a:r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|  Deild  |  Kynning  |  Kafli  |  Síða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0170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t/Hugbunadargerd/innri/agile/Skjl/AGILE_ROADMAP_DOCUMENTS/agile_roadmap_2012_images_and_video_backup/images-1/s1.backgroun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1" cy="688538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3356992"/>
            <a:ext cx="6192688" cy="819522"/>
          </a:xfrm>
        </p:spPr>
        <p:txBody>
          <a:bodyPr>
            <a:normAutofit/>
          </a:bodyPr>
          <a:lstStyle/>
          <a:p>
            <a:r>
              <a:rPr lang="is-IS" smtClean="0">
                <a:latin typeface="Lais" pitchFamily="50" charset="0"/>
              </a:rPr>
              <a:t>Agile innleiðingin</a:t>
            </a:r>
            <a:endParaRPr lang="is-IS">
              <a:latin typeface="Lais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221088"/>
            <a:ext cx="4104456" cy="504056"/>
          </a:xfrm>
        </p:spPr>
        <p:txBody>
          <a:bodyPr>
            <a:normAutofit/>
          </a:bodyPr>
          <a:lstStyle/>
          <a:p>
            <a:r>
              <a:rPr lang="is-IS" sz="2000" smtClean="0">
                <a:latin typeface="Lais" pitchFamily="50" charset="0"/>
              </a:rPr>
              <a:t>2008-2012</a:t>
            </a:r>
            <a:endParaRPr lang="is-IS" sz="2000">
              <a:latin typeface="Lais" pitchFamily="50" charset="0"/>
            </a:endParaRPr>
          </a:p>
        </p:txBody>
      </p:sp>
      <p:pic>
        <p:nvPicPr>
          <p:cNvPr id="3074" name="Picture 2" descr="http://it/Hugbunadargerd/innri/agile/Skjl/AGILE_ROADMAP_DOCUMENTS/agile_roadmap_2012_images_and_video_backup/images-1/s1.1.1.1.fix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12776"/>
            <a:ext cx="1425561" cy="1877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t/Hugbunadargerd/innri/agile/Skjl/AGILE_ROADMAP_DOCUMENTS/agile_roadmap_2012_images_and_video_backup/images-1/s1.backgroun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1" cy="688538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3356992"/>
            <a:ext cx="5398368" cy="819522"/>
          </a:xfrm>
        </p:spPr>
        <p:txBody>
          <a:bodyPr>
            <a:normAutofit/>
          </a:bodyPr>
          <a:lstStyle/>
          <a:p>
            <a:r>
              <a:rPr lang="is-IS" dirty="0" smtClean="0">
                <a:latin typeface="Lais" pitchFamily="50" charset="0"/>
              </a:rPr>
              <a:t>Agile og UT rekstur</a:t>
            </a:r>
            <a:endParaRPr lang="is-IS" dirty="0">
              <a:latin typeface="Lais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4149080"/>
            <a:ext cx="2592288" cy="648072"/>
          </a:xfrm>
        </p:spPr>
        <p:txBody>
          <a:bodyPr>
            <a:normAutofit fontScale="92500" lnSpcReduction="20000"/>
          </a:bodyPr>
          <a:lstStyle/>
          <a:p>
            <a:r>
              <a:rPr lang="is-IS" sz="2000" b="1" dirty="0">
                <a:latin typeface="Lais" pitchFamily="50" charset="0"/>
              </a:rPr>
              <a:t>Ægir </a:t>
            </a:r>
            <a:r>
              <a:rPr lang="is-IS" sz="2000" b="1" dirty="0" smtClean="0">
                <a:latin typeface="Lais" pitchFamily="50" charset="0"/>
              </a:rPr>
              <a:t>Þórðarson</a:t>
            </a:r>
          </a:p>
          <a:p>
            <a:r>
              <a:rPr lang="is-IS" sz="2000" dirty="0" smtClean="0">
                <a:latin typeface="Lais" pitchFamily="50" charset="0"/>
              </a:rPr>
              <a:t>Deildarstjóri </a:t>
            </a:r>
            <a:r>
              <a:rPr lang="is-IS" sz="2000" dirty="0" smtClean="0">
                <a:latin typeface="Lais" pitchFamily="50" charset="0"/>
              </a:rPr>
              <a:t>UT rekstrar</a:t>
            </a:r>
            <a:endParaRPr lang="is-IS" sz="2000" dirty="0">
              <a:latin typeface="Lais" pitchFamily="50" charset="0"/>
            </a:endParaRPr>
          </a:p>
        </p:txBody>
      </p:sp>
      <p:pic>
        <p:nvPicPr>
          <p:cNvPr id="3074" name="Picture 2" descr="http://it/Hugbunadargerd/innri/agile/Skjl/AGILE_ROADMAP_DOCUMENTS/agile_roadmap_2012_images_and_video_backup/images-1/s1.1.1.1.fix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12776"/>
            <a:ext cx="1425561" cy="18770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5252427"/>
            <a:ext cx="6408712" cy="98488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is-IS" sz="4000" b="1" smtClean="0">
                <a:solidFill>
                  <a:schemeClr val="bg1">
                    <a:lumMod val="85000"/>
                  </a:schemeClr>
                </a:solidFill>
                <a:latin typeface="Algerian" pitchFamily="82" charset="0"/>
              </a:rPr>
              <a:t>“</a:t>
            </a:r>
            <a:r>
              <a:rPr lang="is-IS" b="1" smtClean="0">
                <a:solidFill>
                  <a:schemeClr val="bg1">
                    <a:lumMod val="85000"/>
                  </a:schemeClr>
                </a:solidFill>
                <a:latin typeface="Lais" pitchFamily="50" charset="0"/>
              </a:rPr>
              <a:t>Hvaða breytingar </a:t>
            </a:r>
            <a:r>
              <a:rPr lang="is-IS" b="1">
                <a:solidFill>
                  <a:schemeClr val="bg1">
                    <a:lumMod val="85000"/>
                  </a:schemeClr>
                </a:solidFill>
                <a:latin typeface="Lais" pitchFamily="50" charset="0"/>
              </a:rPr>
              <a:t>hafa orðið eftir að Agile var tekið upp og hvernig það hefur haft áhrif á útgáfur og þjónustu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Basic Agile fræði.</a:t>
            </a:r>
            <a:endParaRPr lang="is-I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s-IS" smtClean="0"/>
              <a:t>|  Deild  |  Kynning  |  Kafli  |  Síða</a:t>
            </a:r>
            <a:endParaRPr lang="is-I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87" y="1606297"/>
            <a:ext cx="6791027" cy="39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07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Vandamál 1 af 3</a:t>
            </a:r>
            <a:endParaRPr lang="is-I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s-IS" smtClean="0"/>
              <a:t>|  Deild  |  Kynning  |  Kafli  |  Síða</a:t>
            </a:r>
            <a:endParaRPr lang="is-I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53054"/>
            <a:ext cx="6227567" cy="469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01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Vandamál 2 af 3</a:t>
            </a:r>
            <a:endParaRPr lang="is-I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s-IS" smtClean="0"/>
              <a:t>|  Deild  |  Kynning  |  Kafli  |  Síða</a:t>
            </a:r>
            <a:endParaRPr lang="is-I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48" y="1505036"/>
            <a:ext cx="6708846" cy="42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51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Vandamál 3 af 3</a:t>
            </a:r>
            <a:endParaRPr lang="is-I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s-IS" smtClean="0"/>
              <a:t>|  Deild  |  Kynning  |  Kafli  |  Síða</a:t>
            </a:r>
            <a:endParaRPr lang="is-I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622" y="1555667"/>
            <a:ext cx="3958450" cy="395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04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Hvað er ég að segja 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Vantar að rekstur komist inn með mál og fái að taka þátt í forgangsröðun.</a:t>
            </a:r>
          </a:p>
          <a:p>
            <a:r>
              <a:rPr lang="is-IS" dirty="0" smtClean="0"/>
              <a:t>Vantar </a:t>
            </a:r>
            <a:r>
              <a:rPr lang="is-IS" smtClean="0"/>
              <a:t>útleiðingu kerfa.</a:t>
            </a:r>
            <a:endParaRPr lang="is-IS" dirty="0" smtClean="0"/>
          </a:p>
          <a:p>
            <a:r>
              <a:rPr lang="is-IS" dirty="0" smtClean="0"/>
              <a:t>Tækniþróun á kerfum sem er ekki í agile fókus fer í hraða skjaldbökunar.</a:t>
            </a:r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|  Deild  |  Kynning  |  Kafli  |  Síða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50015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– </a:t>
            </a:r>
            <a:r>
              <a:rPr lang="en-US" dirty="0" err="1" smtClean="0"/>
              <a:t>uppgötvum</a:t>
            </a:r>
            <a:r>
              <a:rPr lang="en-US" dirty="0" smtClean="0"/>
              <a:t> Scrum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Þrjú Scrum verkefni sett í gang</a:t>
            </a:r>
          </a:p>
          <a:p>
            <a:r>
              <a:rPr lang="is-IS" dirty="0" smtClean="0"/>
              <a:t>Eitt Scrum teymi stofnað</a:t>
            </a:r>
          </a:p>
          <a:p>
            <a:r>
              <a:rPr lang="is-IS" dirty="0" smtClean="0"/>
              <a:t>Scrum Master fyrir utan teymið</a:t>
            </a:r>
          </a:p>
          <a:p>
            <a:endParaRPr lang="is-IS" dirty="0" smtClean="0"/>
          </a:p>
        </p:txBody>
      </p:sp>
      <p:pic>
        <p:nvPicPr>
          <p:cNvPr id="1028" name="Picture 4" descr="\\it\DavWWWRoot\Hugbunadargerd\innri\agile\Skjl\AGILE_ROADMAP_2012\images-1\s2.6.1.1.dynam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52" y="5236948"/>
            <a:ext cx="817066" cy="15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990310" y="1353696"/>
            <a:ext cx="3273270" cy="4392305"/>
            <a:chOff x="4252885" y="1925256"/>
            <a:chExt cx="4655318" cy="6246834"/>
          </a:xfrm>
        </p:grpSpPr>
        <p:pic>
          <p:nvPicPr>
            <p:cNvPr id="1027" name="Picture 3" descr="\\it\DavWWWRoot\Hugbunadargerd\innri\agile\Skjl\AGILE_ROADMAP_2012\images-1\s2.5.1.1.dynamic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21954">
              <a:off x="4252885" y="1925256"/>
              <a:ext cx="3433490" cy="6246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571768" y="7377335"/>
              <a:ext cx="1336435" cy="350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Logi Helguson </a:t>
              </a:r>
              <a:endParaRPr lang="is-IS" sz="1000" dirty="0"/>
            </a:p>
          </p:txBody>
        </p:sp>
      </p:grp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52450" y="6441542"/>
            <a:ext cx="6581250" cy="177188"/>
          </a:xfrm>
        </p:spPr>
        <p:txBody>
          <a:bodyPr/>
          <a:lstStyle/>
          <a:p>
            <a:r>
              <a:rPr lang="is-IS" dirty="0" smtClean="0"/>
              <a:t>|  UT hugbúnaður | </a:t>
            </a:r>
            <a:r>
              <a:rPr lang="is-IS" dirty="0" smtClean="0"/>
              <a:t>Agilenetið </a:t>
            </a:r>
            <a:r>
              <a:rPr lang="is-IS" dirty="0" smtClean="0"/>
              <a:t>| </a:t>
            </a:r>
            <a:r>
              <a:rPr lang="is-IS" dirty="0" smtClean="0"/>
              <a:t>September 2012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95717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– </a:t>
            </a:r>
            <a:r>
              <a:rPr lang="en-US" dirty="0" err="1" smtClean="0"/>
              <a:t>útfærum</a:t>
            </a:r>
            <a:r>
              <a:rPr lang="en-US" dirty="0" smtClean="0"/>
              <a:t> Agile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VMS</a:t>
            </a:r>
          </a:p>
          <a:p>
            <a:r>
              <a:rPr lang="en-US" dirty="0" smtClean="0"/>
              <a:t>Agile </a:t>
            </a:r>
            <a:r>
              <a:rPr lang="en-US" dirty="0" err="1" smtClean="0"/>
              <a:t>þjálfun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innleiðing</a:t>
            </a:r>
            <a:r>
              <a:rPr lang="en-US" dirty="0" smtClean="0"/>
              <a:t> </a:t>
            </a:r>
            <a:r>
              <a:rPr lang="en-US" dirty="0" err="1" smtClean="0"/>
              <a:t>með</a:t>
            </a:r>
            <a:r>
              <a:rPr lang="en-US" dirty="0" smtClean="0"/>
              <a:t> </a:t>
            </a:r>
            <a:r>
              <a:rPr lang="en-US" dirty="0" err="1" smtClean="0"/>
              <a:t>Spretti</a:t>
            </a:r>
            <a:endParaRPr lang="en-US" dirty="0" smtClean="0"/>
          </a:p>
          <a:p>
            <a:r>
              <a:rPr lang="en-US" dirty="0" err="1" smtClean="0"/>
              <a:t>Öll</a:t>
            </a:r>
            <a:r>
              <a:rPr lang="en-US" dirty="0" smtClean="0"/>
              <a:t> </a:t>
            </a:r>
            <a:r>
              <a:rPr lang="en-US" dirty="0" err="1" smtClean="0"/>
              <a:t>þróunarteymi</a:t>
            </a:r>
            <a:r>
              <a:rPr lang="en-US" dirty="0" smtClean="0"/>
              <a:t> í Scrum</a:t>
            </a:r>
          </a:p>
          <a:p>
            <a:r>
              <a:rPr lang="en-US" dirty="0" smtClean="0"/>
              <a:t>Scrum Master </a:t>
            </a:r>
            <a:r>
              <a:rPr lang="en-US" dirty="0" err="1" smtClean="0"/>
              <a:t>utan</a:t>
            </a:r>
            <a:r>
              <a:rPr lang="en-US" dirty="0" smtClean="0"/>
              <a:t> </a:t>
            </a:r>
            <a:r>
              <a:rPr lang="en-US" dirty="0" err="1" smtClean="0"/>
              <a:t>við</a:t>
            </a:r>
            <a:r>
              <a:rPr lang="en-US" dirty="0" smtClean="0"/>
              <a:t> </a:t>
            </a:r>
            <a:r>
              <a:rPr lang="en-US" dirty="0" err="1" smtClean="0"/>
              <a:t>teymi</a:t>
            </a:r>
            <a:endParaRPr lang="en-US" dirty="0" smtClean="0"/>
          </a:p>
          <a:p>
            <a:r>
              <a:rPr lang="en-US" dirty="0" smtClean="0"/>
              <a:t>Product Owner </a:t>
            </a:r>
            <a:r>
              <a:rPr lang="en-US" dirty="0" err="1" smtClean="0"/>
              <a:t>teymi</a:t>
            </a:r>
            <a:r>
              <a:rPr lang="en-US" dirty="0" smtClean="0"/>
              <a:t> </a:t>
            </a:r>
            <a:r>
              <a:rPr lang="en-US" dirty="0" err="1" smtClean="0"/>
              <a:t>bakvið</a:t>
            </a:r>
            <a:r>
              <a:rPr lang="en-US" dirty="0" smtClean="0"/>
              <a:t> </a:t>
            </a:r>
            <a:r>
              <a:rPr lang="en-US" dirty="0" err="1" smtClean="0"/>
              <a:t>vörur</a:t>
            </a:r>
            <a:endParaRPr lang="en-US" dirty="0" smtClean="0"/>
          </a:p>
          <a:p>
            <a:r>
              <a:rPr lang="en-US" dirty="0" smtClean="0"/>
              <a:t>Agile </a:t>
            </a:r>
            <a:r>
              <a:rPr lang="en-US" dirty="0" err="1" smtClean="0"/>
              <a:t>miðstöðin</a:t>
            </a:r>
            <a:r>
              <a:rPr lang="en-US" dirty="0" smtClean="0"/>
              <a:t> </a:t>
            </a:r>
            <a:r>
              <a:rPr lang="en-US" dirty="0" err="1" smtClean="0"/>
              <a:t>stofnuð</a:t>
            </a:r>
            <a:endParaRPr lang="en-US" dirty="0"/>
          </a:p>
          <a:p>
            <a:pPr lvl="1"/>
            <a:r>
              <a:rPr lang="en-US" dirty="0" err="1" smtClean="0"/>
              <a:t>Umbótaverkefni</a:t>
            </a:r>
            <a:endParaRPr lang="en-US" dirty="0" smtClean="0"/>
          </a:p>
          <a:p>
            <a:pPr lvl="1"/>
            <a:r>
              <a:rPr lang="en-US" dirty="0" err="1" smtClean="0"/>
              <a:t>Bóka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leikjaklúbbur</a:t>
            </a:r>
            <a:endParaRPr lang="en-US" dirty="0" smtClean="0"/>
          </a:p>
        </p:txBody>
      </p:sp>
      <p:pic>
        <p:nvPicPr>
          <p:cNvPr id="2052" name="Picture 4" descr="\\it\DavWWWRoot\Hugbunadargerd\innri\agile\Skjl\AGILE_ROADMAP_2012\images-1\s3.1.1.1.dynam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703" y="4339514"/>
            <a:ext cx="2250281" cy="24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it\DavWWWRoot\Hugbunadargerd\innri\agile\Skjl\AGILE_ROADMAP_2012\images-1\s4.1.1.1.dynam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51" y="1416140"/>
            <a:ext cx="544624" cy="84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52450" y="6441542"/>
            <a:ext cx="6581250" cy="177188"/>
          </a:xfrm>
        </p:spPr>
        <p:txBody>
          <a:bodyPr/>
          <a:lstStyle/>
          <a:p>
            <a:r>
              <a:rPr lang="is-IS" dirty="0" smtClean="0"/>
              <a:t>|  UT hugbúnaður | </a:t>
            </a:r>
            <a:r>
              <a:rPr lang="is-IS" dirty="0" smtClean="0"/>
              <a:t>Agilenetið </a:t>
            </a:r>
            <a:r>
              <a:rPr lang="is-IS" dirty="0" smtClean="0"/>
              <a:t>| </a:t>
            </a:r>
            <a:r>
              <a:rPr lang="is-IS" dirty="0" smtClean="0"/>
              <a:t>September 2012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08796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– </a:t>
            </a:r>
            <a:r>
              <a:rPr lang="en-US" dirty="0" err="1" smtClean="0"/>
              <a:t>framkvæmum</a:t>
            </a:r>
            <a:r>
              <a:rPr lang="en-US" dirty="0" smtClean="0"/>
              <a:t> Agile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Scrum Master í </a:t>
            </a:r>
            <a:r>
              <a:rPr lang="en-US" dirty="0" err="1" smtClean="0"/>
              <a:t>hvert</a:t>
            </a:r>
            <a:r>
              <a:rPr lang="en-US" dirty="0" smtClean="0"/>
              <a:t> </a:t>
            </a:r>
            <a:r>
              <a:rPr lang="en-US" dirty="0" err="1" smtClean="0"/>
              <a:t>teymi</a:t>
            </a:r>
            <a:endParaRPr lang="en-US" dirty="0" smtClean="0"/>
          </a:p>
          <a:p>
            <a:r>
              <a:rPr lang="en-US" dirty="0" err="1" smtClean="0"/>
              <a:t>Áframhaldandi</a:t>
            </a:r>
            <a:r>
              <a:rPr lang="en-US" dirty="0" smtClean="0"/>
              <a:t> Agile </a:t>
            </a:r>
            <a:r>
              <a:rPr lang="en-US" dirty="0" err="1" smtClean="0"/>
              <a:t>þjálfun</a:t>
            </a:r>
            <a:r>
              <a:rPr lang="en-US" dirty="0" smtClean="0"/>
              <a:t> </a:t>
            </a:r>
            <a:r>
              <a:rPr lang="en-US" dirty="0" err="1" smtClean="0"/>
              <a:t>frá</a:t>
            </a:r>
            <a:r>
              <a:rPr lang="en-US" dirty="0" smtClean="0"/>
              <a:t> </a:t>
            </a:r>
            <a:r>
              <a:rPr lang="en-US" dirty="0" err="1" smtClean="0"/>
              <a:t>Spretti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Prófanadrifin</a:t>
            </a:r>
            <a:r>
              <a:rPr lang="en-US" dirty="0" smtClean="0"/>
              <a:t> </a:t>
            </a:r>
            <a:r>
              <a:rPr lang="en-US" dirty="0" err="1" smtClean="0"/>
              <a:t>hugbúnaðargerð</a:t>
            </a:r>
            <a:r>
              <a:rPr lang="en-US" dirty="0" smtClean="0"/>
              <a:t> í </a:t>
            </a:r>
            <a:r>
              <a:rPr lang="en-US" dirty="0" err="1" smtClean="0"/>
              <a:t>einu</a:t>
            </a:r>
            <a:r>
              <a:rPr lang="en-US" dirty="0" smtClean="0"/>
              <a:t> </a:t>
            </a:r>
            <a:r>
              <a:rPr lang="en-US" dirty="0" err="1" smtClean="0"/>
              <a:t>verkefni</a:t>
            </a:r>
            <a:endParaRPr lang="en-US" dirty="0" smtClean="0"/>
          </a:p>
          <a:p>
            <a:r>
              <a:rPr lang="en-US" dirty="0" smtClean="0"/>
              <a:t>PO </a:t>
            </a:r>
            <a:r>
              <a:rPr lang="en-US" dirty="0" err="1" smtClean="0"/>
              <a:t>teymin</a:t>
            </a:r>
            <a:r>
              <a:rPr lang="en-US" dirty="0" smtClean="0"/>
              <a:t> </a:t>
            </a:r>
            <a:r>
              <a:rPr lang="en-US" dirty="0" err="1" smtClean="0"/>
              <a:t>leyst</a:t>
            </a:r>
            <a:r>
              <a:rPr lang="en-US" dirty="0" smtClean="0"/>
              <a:t> </a:t>
            </a:r>
            <a:r>
              <a:rPr lang="en-US" dirty="0" err="1" smtClean="0"/>
              <a:t>upp</a:t>
            </a:r>
            <a:endParaRPr lang="en-US" dirty="0" smtClean="0"/>
          </a:p>
          <a:p>
            <a:r>
              <a:rPr lang="en-US" dirty="0" err="1" smtClean="0"/>
              <a:t>Berum</a:t>
            </a:r>
            <a:r>
              <a:rPr lang="en-US" dirty="0" smtClean="0"/>
              <a:t> </a:t>
            </a:r>
            <a:r>
              <a:rPr lang="en-US" dirty="0" err="1" smtClean="0"/>
              <a:t>fagnaðarerindið</a:t>
            </a:r>
            <a:endParaRPr lang="en-US" dirty="0" smtClean="0"/>
          </a:p>
          <a:p>
            <a:pPr lvl="1"/>
            <a:r>
              <a:rPr lang="en-US" dirty="0" err="1" smtClean="0"/>
              <a:t>Erum</a:t>
            </a:r>
            <a:r>
              <a:rPr lang="en-US" dirty="0" smtClean="0"/>
              <a:t> </a:t>
            </a:r>
            <a:r>
              <a:rPr lang="en-US" dirty="0" err="1" smtClean="0"/>
              <a:t>með</a:t>
            </a:r>
            <a:r>
              <a:rPr lang="en-US" dirty="0" smtClean="0"/>
              <a:t> </a:t>
            </a:r>
            <a:r>
              <a:rPr lang="en-US" dirty="0" err="1" smtClean="0"/>
              <a:t>námskeið</a:t>
            </a:r>
            <a:r>
              <a:rPr lang="en-US" dirty="0" smtClean="0"/>
              <a:t> </a:t>
            </a:r>
            <a:r>
              <a:rPr lang="en-US" dirty="0" err="1" smtClean="0"/>
              <a:t>fyrir</a:t>
            </a:r>
            <a:r>
              <a:rPr lang="en-US" dirty="0" smtClean="0"/>
              <a:t> </a:t>
            </a:r>
            <a:r>
              <a:rPr lang="en-US" dirty="0" err="1" smtClean="0"/>
              <a:t>starfsmenn</a:t>
            </a:r>
            <a:r>
              <a:rPr lang="en-US" dirty="0" smtClean="0"/>
              <a:t> </a:t>
            </a:r>
            <a:r>
              <a:rPr lang="en-US" dirty="0" err="1" smtClean="0"/>
              <a:t>bankans</a:t>
            </a:r>
            <a:endParaRPr lang="en-US" dirty="0" smtClean="0"/>
          </a:p>
          <a:p>
            <a:r>
              <a:rPr lang="en-US" dirty="0" smtClean="0"/>
              <a:t>Scrum Master </a:t>
            </a:r>
            <a:r>
              <a:rPr lang="en-US" dirty="0" err="1" smtClean="0"/>
              <a:t>vottun</a:t>
            </a:r>
            <a:r>
              <a:rPr lang="en-US" dirty="0" smtClean="0"/>
              <a:t> </a:t>
            </a:r>
          </a:p>
          <a:p>
            <a:r>
              <a:rPr lang="en-US" dirty="0" smtClean="0"/>
              <a:t>TDD </a:t>
            </a:r>
            <a:r>
              <a:rPr lang="en-US" dirty="0" err="1" smtClean="0"/>
              <a:t>vinnustofa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\\it\DavWWWRoot\Hugbunadargerd\innri\agile\Skjl\AGILE_ROADMAP_2012\images-1\s5.6.1.1.dynam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57" y="4933298"/>
            <a:ext cx="719555" cy="148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52450" y="6441542"/>
            <a:ext cx="6581250" cy="177188"/>
          </a:xfrm>
        </p:spPr>
        <p:txBody>
          <a:bodyPr/>
          <a:lstStyle/>
          <a:p>
            <a:r>
              <a:rPr lang="is-IS" dirty="0" smtClean="0"/>
              <a:t>|  UT hugbúnaður | </a:t>
            </a:r>
            <a:r>
              <a:rPr lang="is-IS" dirty="0" smtClean="0"/>
              <a:t>Agilenetið </a:t>
            </a:r>
            <a:r>
              <a:rPr lang="is-IS" dirty="0" smtClean="0"/>
              <a:t>| </a:t>
            </a:r>
            <a:r>
              <a:rPr lang="is-IS" dirty="0" smtClean="0"/>
              <a:t>September 2012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42679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– </a:t>
            </a:r>
            <a:r>
              <a:rPr lang="en-US" dirty="0" err="1" smtClean="0"/>
              <a:t>högum</a:t>
            </a:r>
            <a:r>
              <a:rPr lang="en-US" dirty="0" smtClean="0"/>
              <a:t> </a:t>
            </a:r>
            <a:r>
              <a:rPr lang="en-US" dirty="0" err="1" smtClean="0"/>
              <a:t>okkur</a:t>
            </a:r>
            <a:r>
              <a:rPr lang="en-US" dirty="0" smtClean="0"/>
              <a:t> Agile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Owner </a:t>
            </a:r>
            <a:r>
              <a:rPr lang="en-US" dirty="0" err="1" smtClean="0"/>
              <a:t>fyrir</a:t>
            </a:r>
            <a:r>
              <a:rPr lang="en-US" dirty="0" smtClean="0"/>
              <a:t> </a:t>
            </a:r>
            <a:r>
              <a:rPr lang="en-US" dirty="0" err="1" smtClean="0"/>
              <a:t>hvert</a:t>
            </a:r>
            <a:r>
              <a:rPr lang="en-US" dirty="0" smtClean="0"/>
              <a:t> </a:t>
            </a:r>
            <a:r>
              <a:rPr lang="en-US" dirty="0" smtClean="0"/>
              <a:t>domain / </a:t>
            </a:r>
            <a:r>
              <a:rPr lang="en-US" dirty="0" err="1" smtClean="0"/>
              <a:t>teymi</a:t>
            </a:r>
            <a:endParaRPr lang="en-US" dirty="0" smtClean="0"/>
          </a:p>
          <a:p>
            <a:r>
              <a:rPr lang="en-US" dirty="0" err="1" smtClean="0"/>
              <a:t>Prófarar</a:t>
            </a:r>
            <a:r>
              <a:rPr lang="en-US" dirty="0" smtClean="0"/>
              <a:t> í </a:t>
            </a:r>
            <a:r>
              <a:rPr lang="en-US" dirty="0" err="1" smtClean="0"/>
              <a:t>hvert</a:t>
            </a:r>
            <a:r>
              <a:rPr lang="en-US" dirty="0" smtClean="0"/>
              <a:t> </a:t>
            </a:r>
            <a:r>
              <a:rPr lang="en-US" dirty="0" err="1" smtClean="0"/>
              <a:t>teymi</a:t>
            </a:r>
            <a:endParaRPr lang="en-US" dirty="0" smtClean="0"/>
          </a:p>
          <a:p>
            <a:r>
              <a:rPr lang="en-US" dirty="0" err="1" smtClean="0"/>
              <a:t>Innri</a:t>
            </a:r>
            <a:r>
              <a:rPr lang="en-US" dirty="0" smtClean="0"/>
              <a:t> </a:t>
            </a:r>
            <a:r>
              <a:rPr lang="en-US" dirty="0" err="1" smtClean="0"/>
              <a:t>uppbygging</a:t>
            </a:r>
            <a:r>
              <a:rPr lang="en-US" dirty="0" smtClean="0"/>
              <a:t> </a:t>
            </a:r>
            <a:r>
              <a:rPr lang="en-US" dirty="0" err="1" smtClean="0"/>
              <a:t>með</a:t>
            </a:r>
            <a:r>
              <a:rPr lang="en-US" dirty="0" smtClean="0"/>
              <a:t> Agile / Lean</a:t>
            </a:r>
          </a:p>
          <a:p>
            <a:pPr lvl="1"/>
            <a:r>
              <a:rPr lang="en-US" dirty="0" err="1" smtClean="0"/>
              <a:t>Minnkum</a:t>
            </a:r>
            <a:r>
              <a:rPr lang="en-US" dirty="0" smtClean="0"/>
              <a:t> </a:t>
            </a:r>
            <a:r>
              <a:rPr lang="en-US" dirty="0" err="1" smtClean="0"/>
              <a:t>sóun</a:t>
            </a:r>
            <a:endParaRPr lang="en-US" dirty="0" smtClean="0"/>
          </a:p>
          <a:p>
            <a:pPr lvl="1"/>
            <a:r>
              <a:rPr lang="en-US" dirty="0" err="1" smtClean="0"/>
              <a:t>Bætum</a:t>
            </a:r>
            <a:r>
              <a:rPr lang="en-US" dirty="0" smtClean="0"/>
              <a:t> </a:t>
            </a:r>
            <a:r>
              <a:rPr lang="en-US" dirty="0" err="1" smtClean="0"/>
              <a:t>ferla</a:t>
            </a:r>
            <a:endParaRPr lang="en-US" dirty="0" smtClean="0"/>
          </a:p>
          <a:p>
            <a:pPr lvl="1"/>
            <a:r>
              <a:rPr lang="en-US" dirty="0" err="1" smtClean="0"/>
              <a:t>Styttum</a:t>
            </a:r>
            <a:r>
              <a:rPr lang="en-US" dirty="0" smtClean="0"/>
              <a:t> </a:t>
            </a:r>
            <a:r>
              <a:rPr lang="en-US" dirty="0" err="1" smtClean="0"/>
              <a:t>boðleiðir</a:t>
            </a:r>
            <a:endParaRPr lang="en-US" dirty="0" smtClean="0"/>
          </a:p>
          <a:p>
            <a:pPr lvl="1"/>
            <a:r>
              <a:rPr lang="en-US" dirty="0" err="1" smtClean="0"/>
              <a:t>Aukum</a:t>
            </a:r>
            <a:r>
              <a:rPr lang="en-US" dirty="0" smtClean="0"/>
              <a:t> </a:t>
            </a:r>
            <a:r>
              <a:rPr lang="en-US" dirty="0" err="1" smtClean="0"/>
              <a:t>virði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\\it\DavWWWRoot\Hugbunadargerd\innri\agile\Skjl\AGILE_ROADMAP_2012\images-1\s6.1.1.1.dynam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40768"/>
            <a:ext cx="728798" cy="138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71" y="4137829"/>
            <a:ext cx="4809192" cy="1772072"/>
          </a:xfrm>
          <a:prstGeom prst="rect">
            <a:avLst/>
          </a:prstGeom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52450" y="6441542"/>
            <a:ext cx="6581250" cy="177188"/>
          </a:xfrm>
        </p:spPr>
        <p:txBody>
          <a:bodyPr/>
          <a:lstStyle/>
          <a:p>
            <a:r>
              <a:rPr lang="is-IS" dirty="0" smtClean="0"/>
              <a:t>|  UT hugbúnaður | </a:t>
            </a:r>
            <a:r>
              <a:rPr lang="is-IS" dirty="0" smtClean="0"/>
              <a:t>Agilenetið </a:t>
            </a:r>
            <a:r>
              <a:rPr lang="is-IS" dirty="0" smtClean="0"/>
              <a:t>| </a:t>
            </a:r>
            <a:r>
              <a:rPr lang="is-IS" dirty="0" smtClean="0"/>
              <a:t>September 2012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89540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t/Hugbunadargerd/innri/agile/Skjl/AGILE_ROADMAP_DOCUMENTS/agile_roadmap_2012_images_and_video_backup/images-1/s1.backgroun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1" cy="688538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3356992"/>
            <a:ext cx="6192688" cy="819522"/>
          </a:xfrm>
        </p:spPr>
        <p:txBody>
          <a:bodyPr>
            <a:normAutofit/>
          </a:bodyPr>
          <a:lstStyle/>
          <a:p>
            <a:r>
              <a:rPr lang="is-IS" smtClean="0">
                <a:latin typeface="Lais" pitchFamily="50" charset="0"/>
              </a:rPr>
              <a:t>Skipulag</a:t>
            </a:r>
            <a:endParaRPr lang="is-IS">
              <a:latin typeface="Lais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221088"/>
            <a:ext cx="4104456" cy="504056"/>
          </a:xfrm>
        </p:spPr>
        <p:txBody>
          <a:bodyPr>
            <a:normAutofit/>
          </a:bodyPr>
          <a:lstStyle/>
          <a:p>
            <a:r>
              <a:rPr lang="is-IS" sz="2000" smtClean="0">
                <a:latin typeface="Lais" pitchFamily="50" charset="0"/>
              </a:rPr>
              <a:t>Upplýsingatæknideildar</a:t>
            </a:r>
            <a:endParaRPr lang="is-IS" sz="2000">
              <a:latin typeface="Lais" pitchFamily="50" charset="0"/>
            </a:endParaRPr>
          </a:p>
        </p:txBody>
      </p:sp>
      <p:pic>
        <p:nvPicPr>
          <p:cNvPr id="3074" name="Picture 2" descr="http://it/Hugbunadargerd/innri/agile/Skjl/AGILE_ROADMAP_DOCUMENTS/agile_roadmap_2012_images_and_video_backup/images-1/s1.1.1.1.fix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12776"/>
            <a:ext cx="1425561" cy="1877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Skipuritið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33" y="1669591"/>
            <a:ext cx="5744621" cy="3734004"/>
          </a:xfrm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52450" y="6441542"/>
            <a:ext cx="6581250" cy="177188"/>
          </a:xfrm>
        </p:spPr>
        <p:txBody>
          <a:bodyPr/>
          <a:lstStyle/>
          <a:p>
            <a:r>
              <a:rPr lang="is-IS" dirty="0" smtClean="0"/>
              <a:t>|  UT hugbúnaður | </a:t>
            </a:r>
            <a:r>
              <a:rPr lang="is-IS" dirty="0" smtClean="0"/>
              <a:t>Agilenetið </a:t>
            </a:r>
            <a:r>
              <a:rPr lang="is-IS" dirty="0" smtClean="0"/>
              <a:t>| </a:t>
            </a:r>
            <a:r>
              <a:rPr lang="is-IS" dirty="0" smtClean="0"/>
              <a:t>September 2012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35112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Skipulagið</a:t>
            </a:r>
            <a:r>
              <a:rPr lang="en-US" dirty="0" smtClean="0"/>
              <a:t> (agile / scrum)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23528" y="2033281"/>
            <a:ext cx="1885214" cy="360040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is-IS" sz="1400" dirty="0">
                <a:solidFill>
                  <a:schemeClr val="bg1"/>
                </a:solidFill>
                <a:ea typeface="ヒラギノ角ゴ ProN W3" charset="0"/>
                <a:cs typeface="ヒラギノ角ゴ ProN W3" charset="0"/>
              </a:rPr>
              <a:t>Útlán</a:t>
            </a:r>
            <a:endParaRPr lang="is-IS" dirty="0">
              <a:solidFill>
                <a:schemeClr val="bg1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516216" y="2030348"/>
            <a:ext cx="1885214" cy="349030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is-IS" sz="1400" dirty="0" smtClean="0">
                <a:solidFill>
                  <a:schemeClr val="bg1"/>
                </a:solidFill>
                <a:ea typeface="ヒラギノ角ゴ ProN W3" charset="0"/>
                <a:cs typeface="ヒラギノ角ゴ ProN W3" charset="0"/>
              </a:rPr>
              <a:t>Samþætting og ferlar</a:t>
            </a:r>
            <a:endParaRPr lang="is-IS" sz="1400" dirty="0">
              <a:solidFill>
                <a:schemeClr val="bg1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70919" y="3423374"/>
            <a:ext cx="8151666" cy="3037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is-IS" sz="14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Gögn og gagnavinnsla</a:t>
            </a:r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52450" y="6441542"/>
            <a:ext cx="6581250" cy="177188"/>
          </a:xfrm>
        </p:spPr>
        <p:txBody>
          <a:bodyPr/>
          <a:lstStyle/>
          <a:p>
            <a:r>
              <a:rPr lang="is-IS" dirty="0" smtClean="0"/>
              <a:t>|  UT hugbúnaður | </a:t>
            </a:r>
            <a:r>
              <a:rPr lang="is-IS" dirty="0" smtClean="0"/>
              <a:t>Agilenetið </a:t>
            </a:r>
            <a:r>
              <a:rPr lang="is-IS" dirty="0" smtClean="0"/>
              <a:t>| </a:t>
            </a:r>
            <a:r>
              <a:rPr lang="is-IS" dirty="0" smtClean="0"/>
              <a:t>September 2012</a:t>
            </a:r>
            <a:endParaRPr lang="is-I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 bwMode="auto">
          <a:xfrm>
            <a:off x="470919" y="3861048"/>
            <a:ext cx="8151666" cy="28803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algn="ctr" defTabSz="64291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s-IS" sz="1400" dirty="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Greining</a:t>
            </a:r>
            <a:endParaRPr lang="is-IS" sz="14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971600" y="2329698"/>
            <a:ext cx="1918968" cy="360039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is-IS" sz="1400" dirty="0" smtClean="0">
                <a:solidFill>
                  <a:schemeClr val="bg1"/>
                </a:solidFill>
                <a:ea typeface="ヒラギノ角ゴ ProN W3" charset="0"/>
                <a:cs typeface="ヒラギノ角ゴ ProN W3" charset="0"/>
              </a:rPr>
              <a:t>Tryggingar og veð</a:t>
            </a:r>
            <a:endParaRPr lang="is-IS" sz="1400" dirty="0">
              <a:solidFill>
                <a:schemeClr val="bg1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635896" y="2033281"/>
            <a:ext cx="1885214" cy="343163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is-IS" sz="1400" dirty="0" smtClean="0">
                <a:solidFill>
                  <a:schemeClr val="bg1"/>
                </a:solidFill>
                <a:ea typeface="ヒラギノ角ゴ ProN W3" charset="0"/>
                <a:cs typeface="ヒラギノ角ゴ ProN W3" charset="0"/>
              </a:rPr>
              <a:t>Innheimta og greiðslur</a:t>
            </a:r>
            <a:endParaRPr lang="is-IS" sz="1400" dirty="0">
              <a:solidFill>
                <a:schemeClr val="bg1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475656" y="2637784"/>
            <a:ext cx="1885214" cy="360040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is-IS" sz="1400" dirty="0" smtClean="0">
                <a:solidFill>
                  <a:schemeClr val="bg1"/>
                </a:solidFill>
                <a:ea typeface="ヒラギノ角ゴ ProN W3" charset="0"/>
                <a:cs typeface="ヒラギノ角ゴ ProN W3" charset="0"/>
              </a:rPr>
              <a:t>Bílalán</a:t>
            </a:r>
            <a:endParaRPr lang="is-IS" dirty="0">
              <a:solidFill>
                <a:schemeClr val="bg1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283968" y="2316251"/>
            <a:ext cx="1885214" cy="343163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is-IS" sz="1400" dirty="0" smtClean="0">
                <a:solidFill>
                  <a:schemeClr val="bg1"/>
                </a:solidFill>
                <a:ea typeface="ヒラギノ角ゴ ProN W3" charset="0"/>
                <a:cs typeface="ヒラギノ角ゴ ProN W3" charset="0"/>
              </a:rPr>
              <a:t>Innlán og kort</a:t>
            </a:r>
            <a:endParaRPr lang="is-IS" sz="1400" dirty="0">
              <a:solidFill>
                <a:schemeClr val="bg1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871125" y="2329698"/>
            <a:ext cx="1885214" cy="343163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is-IS" sz="1400" dirty="0" smtClean="0">
                <a:solidFill>
                  <a:schemeClr val="bg1"/>
                </a:solidFill>
                <a:ea typeface="ヒラギノ角ゴ ProN W3" charset="0"/>
                <a:cs typeface="ヒラギノ角ゴ ProN W3" charset="0"/>
              </a:rPr>
              <a:t>Lífeyrismál</a:t>
            </a:r>
            <a:endParaRPr lang="is-IS" sz="1400" dirty="0">
              <a:solidFill>
                <a:schemeClr val="bg1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23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F0F961ED9F7649BE8A34936BC85941" ma:contentTypeVersion="0" ma:contentTypeDescription="Create a new document." ma:contentTypeScope="" ma:versionID="5840dd29fa6306ff8847c7693eba70fe">
  <xsd:schema xmlns:xsd="http://www.w3.org/2001/XMLSchema" xmlns:p="http://schemas.microsoft.com/office/2006/metadata/properties" targetNamespace="http://schemas.microsoft.com/office/2006/metadata/properties" ma:root="true" ma:fieldsID="de048357543ba9d0844ff25d3e96551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il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9CAEAD2-6058-4E97-86B1-427E99B306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08E1B5-3746-4556-BD83-6C95EA83A9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31DEC4E-48E7-4913-BA50-007C95E1A725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2908</TotalTime>
  <Words>806</Words>
  <Application>Microsoft Office PowerPoint</Application>
  <PresentationFormat>On-screen Show (4:3)</PresentationFormat>
  <Paragraphs>202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Agile upplifun hagsmunaaðila</vt:lpstr>
      <vt:lpstr>Agile innleiðingin</vt:lpstr>
      <vt:lpstr>2008 – uppgötvum Scrum</vt:lpstr>
      <vt:lpstr>2010 – útfærum Agile</vt:lpstr>
      <vt:lpstr>2011 – framkvæmum Agile</vt:lpstr>
      <vt:lpstr>2012 – högum okkur Agile</vt:lpstr>
      <vt:lpstr>Skipulag</vt:lpstr>
      <vt:lpstr>Skipuritið</vt:lpstr>
      <vt:lpstr>Skipulagið (agile / scrum)</vt:lpstr>
      <vt:lpstr>Skipulagið - þróunarteymin</vt:lpstr>
      <vt:lpstr>Verkefnin</vt:lpstr>
      <vt:lpstr>Verkefnaferillinn</vt:lpstr>
      <vt:lpstr>Vinnuferlið – reynsla teyma</vt:lpstr>
      <vt:lpstr>Guðni B. Guðnason</vt:lpstr>
      <vt:lpstr>Agile og verkefnastjórnun</vt:lpstr>
      <vt:lpstr>Berum saman Agile og verkefnastjórnun</vt:lpstr>
      <vt:lpstr>Hlutverkin eru ólík</vt:lpstr>
      <vt:lpstr>Hver er vandinn?</vt:lpstr>
      <vt:lpstr>Lagt er til...</vt:lpstr>
      <vt:lpstr>Agile og UT rekstur</vt:lpstr>
      <vt:lpstr>Basic Agile fræði.</vt:lpstr>
      <vt:lpstr>Vandamál 1 af 3</vt:lpstr>
      <vt:lpstr>Vandamál 2 af 3</vt:lpstr>
      <vt:lpstr>Vandamál 3 af 3</vt:lpstr>
      <vt:lpstr>Hvað er ég að segja ?</vt:lpstr>
    </vt:vector>
  </TitlesOfParts>
  <Company>Landsbanki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Birna Í. Jónsdóttir</cp:lastModifiedBy>
  <cp:revision>15</cp:revision>
  <dcterms:created xsi:type="dcterms:W3CDTF">2012-09-11T14:14:49Z</dcterms:created>
  <dcterms:modified xsi:type="dcterms:W3CDTF">2012-09-13T15:59:34Z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0x01010042F0F961ED9F7649BE8A34936BC85941</vt:lpwstr>
  </property>
</Properties>
</file>